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301" r:id="rId2"/>
    <p:sldId id="263" r:id="rId3"/>
    <p:sldId id="276" r:id="rId4"/>
    <p:sldId id="257" r:id="rId5"/>
    <p:sldId id="313" r:id="rId6"/>
    <p:sldId id="308" r:id="rId7"/>
    <p:sldId id="287" r:id="rId8"/>
    <p:sldId id="288" r:id="rId9"/>
    <p:sldId id="289" r:id="rId10"/>
    <p:sldId id="290" r:id="rId11"/>
    <p:sldId id="293" r:id="rId12"/>
    <p:sldId id="310" r:id="rId13"/>
    <p:sldId id="291" r:id="rId14"/>
    <p:sldId id="292" r:id="rId15"/>
    <p:sldId id="311" r:id="rId16"/>
    <p:sldId id="314" r:id="rId17"/>
    <p:sldId id="321" r:id="rId18"/>
    <p:sldId id="296" r:id="rId19"/>
    <p:sldId id="297" r:id="rId20"/>
    <p:sldId id="298" r:id="rId21"/>
    <p:sldId id="299" r:id="rId22"/>
    <p:sldId id="325" r:id="rId23"/>
    <p:sldId id="317" r:id="rId24"/>
    <p:sldId id="323" r:id="rId25"/>
    <p:sldId id="312" r:id="rId26"/>
    <p:sldId id="315" r:id="rId27"/>
    <p:sldId id="302" r:id="rId28"/>
    <p:sldId id="319" r:id="rId29"/>
    <p:sldId id="322" r:id="rId30"/>
    <p:sldId id="305" r:id="rId31"/>
    <p:sldId id="324" r:id="rId32"/>
    <p:sldId id="327" r:id="rId33"/>
    <p:sldId id="316" r:id="rId34"/>
    <p:sldId id="258" r:id="rId35"/>
    <p:sldId id="274" r:id="rId36"/>
    <p:sldId id="326" r:id="rId37"/>
    <p:sldId id="259" r:id="rId38"/>
    <p:sldId id="260" r:id="rId39"/>
    <p:sldId id="328" r:id="rId40"/>
    <p:sldId id="318" r:id="rId41"/>
    <p:sldId id="30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93" autoAdjust="0"/>
  </p:normalViewPr>
  <p:slideViewPr>
    <p:cSldViewPr>
      <p:cViewPr varScale="1">
        <p:scale>
          <a:sx n="59" d="100"/>
          <a:sy n="59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941CC-8256-48D6-96A2-8084A3F0D3EA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02332-3D19-4C21-8350-4E0B9D3826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605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C0573B7-259A-4AFB-9A1C-C059F5CE27AF}" type="slidenum">
              <a:rPr lang="en-AU" sz="1200">
                <a:solidFill>
                  <a:schemeClr val="tx1"/>
                </a:solidFill>
              </a:rPr>
              <a:pPr eaLnBrk="1" hangingPunct="1"/>
              <a:t>9</a:t>
            </a:fld>
            <a:endParaRPr lang="en-AU" sz="1200">
              <a:solidFill>
                <a:schemeClr val="tx1"/>
              </a:solidFill>
            </a:endParaRPr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74ABE9C-4218-46A0-B21A-E4D84423AD93}" type="slidenum">
              <a:rPr lang="en-AU" sz="1200">
                <a:solidFill>
                  <a:schemeClr val="tx1"/>
                </a:solidFill>
                <a:ea typeface="SimSun" pitchFamily="2" charset="-122"/>
              </a:rPr>
              <a:pPr eaLnBrk="1" hangingPunct="1"/>
              <a:t>13</a:t>
            </a:fld>
            <a:endParaRPr lang="en-AU" sz="1200">
              <a:solidFill>
                <a:schemeClr val="tx1"/>
              </a:solidFill>
              <a:ea typeface="SimSun" pitchFamily="2" charset="-122"/>
            </a:endParaRPr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800A60C-26FE-4952-A7D4-91ED508D9E72}" type="slidenum">
              <a:rPr lang="en-AU" sz="1200">
                <a:solidFill>
                  <a:schemeClr val="tx1"/>
                </a:solidFill>
                <a:ea typeface="SimSun" pitchFamily="2" charset="-122"/>
              </a:rPr>
              <a:pPr eaLnBrk="1" hangingPunct="1"/>
              <a:t>14</a:t>
            </a:fld>
            <a:endParaRPr lang="en-AU" sz="1200">
              <a:solidFill>
                <a:schemeClr val="tx1"/>
              </a:solidFill>
              <a:ea typeface="SimSun" pitchFamily="2" charset="-122"/>
            </a:endParaRPr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9B393-8649-4618-A0B8-E8E7B116E3B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202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02332-3D19-4C21-8350-4E0B9D38268F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417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02332-3D19-4C21-8350-4E0B9D38268F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1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51E-50BF-4A7E-903B-DBD00B08DD71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EF62-AEB3-4A9F-89A7-A55F0A98F63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51E-50BF-4A7E-903B-DBD00B08DD71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EF62-AEB3-4A9F-89A7-A55F0A98F63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51E-50BF-4A7E-903B-DBD00B08DD71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EF62-AEB3-4A9F-89A7-A55F0A98F638}" type="slidenum">
              <a:rPr lang="en-AU" smtClean="0"/>
              <a:t>‹#›</a:t>
            </a:fld>
            <a:endParaRPr lang="en-A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9223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81000" y="1300163"/>
            <a:ext cx="4038600" cy="48656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72000" y="1300163"/>
            <a:ext cx="4038600" cy="235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0" y="3808413"/>
            <a:ext cx="4038600" cy="2357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altLang="zh-CN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zh-CN"/>
              <a:t>RMIT WHOCC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3917E-5A1F-4392-8BDD-FA4188A21196}" type="slidenum">
              <a:rPr lang="zh-CN" altLang="en-AU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209373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51E-50BF-4A7E-903B-DBD00B08DD71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EF62-AEB3-4A9F-89A7-A55F0A98F638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51E-50BF-4A7E-903B-DBD00B08DD71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EF62-AEB3-4A9F-89A7-A55F0A98F63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51E-50BF-4A7E-903B-DBD00B08DD71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EF62-AEB3-4A9F-89A7-A55F0A98F638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51E-50BF-4A7E-903B-DBD00B08DD71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EF62-AEB3-4A9F-89A7-A55F0A98F63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51E-50BF-4A7E-903B-DBD00B08DD71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EF62-AEB3-4A9F-89A7-A55F0A98F63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51E-50BF-4A7E-903B-DBD00B08DD71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EF62-AEB3-4A9F-89A7-A55F0A98F63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51E-50BF-4A7E-903B-DBD00B08DD71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EF62-AEB3-4A9F-89A7-A55F0A98F638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51E-50BF-4A7E-903B-DBD00B08DD71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EF62-AEB3-4A9F-89A7-A55F0A98F638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B85951E-50BF-4A7E-903B-DBD00B08DD71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3BEF62-AEB3-4A9F-89A7-A55F0A98F638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Progress on a performance framework for Chinese Medicine in Australia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solidFill>
                  <a:schemeClr val="tx1"/>
                </a:solidFill>
              </a:rPr>
              <a:t>Dr David Graham</a:t>
            </a:r>
            <a:endParaRPr lang="en-A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301750"/>
          </a:xfrm>
        </p:spPr>
        <p:txBody>
          <a:bodyPr/>
          <a:lstStyle/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China-Australia International Research Centre for Chinese Medicine  </a:t>
            </a:r>
            <a:r>
              <a:rPr lang="en-US" sz="2000" dirty="0" smtClean="0">
                <a:ea typeface="ＭＳ Ｐゴシック" pitchFamily="34" charset="-128"/>
              </a:rPr>
              <a:t>(RMIT University)</a:t>
            </a:r>
            <a:endParaRPr lang="en-AU" sz="2000" dirty="0" smtClean="0">
              <a:ea typeface="ＭＳ Ｐゴシック" pitchFamily="34" charset="-128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2208703"/>
            <a:ext cx="4392736" cy="366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20072" y="1662956"/>
            <a:ext cx="3525838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200" dirty="0">
                <a:solidFill>
                  <a:schemeClr val="tx1"/>
                </a:solidFill>
              </a:rPr>
              <a:t>The Centre aims to:</a:t>
            </a:r>
          </a:p>
          <a:p>
            <a:endParaRPr lang="en-AU" sz="12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investigate and evaluate the evidence base of TCM interventions for a range of disorders relevant to the ageing population and the current national and international priority areas</a:t>
            </a:r>
          </a:p>
          <a:p>
            <a:pPr>
              <a:buFont typeface="Arial" charset="0"/>
              <a:buChar char="•"/>
            </a:pPr>
            <a:endParaRPr lang="en-AU" sz="12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conduct clinical studies and systematic reviews to determine the efficacy and safety of TCM interventions</a:t>
            </a:r>
          </a:p>
          <a:p>
            <a:pPr>
              <a:buFont typeface="Arial" charset="0"/>
              <a:buChar char="•"/>
            </a:pPr>
            <a:endParaRPr lang="en-AU" sz="12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facilitate translation of clinical evidence into broader health care practice through publication of papers and monographs for continuing professional education</a:t>
            </a:r>
          </a:p>
          <a:p>
            <a:pPr>
              <a:buFont typeface="Arial" charset="0"/>
              <a:buChar char="•"/>
            </a:pPr>
            <a:endParaRPr lang="en-AU" sz="12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identify natural products that could potentially be developed into novel therapeutic agents</a:t>
            </a:r>
          </a:p>
          <a:p>
            <a:pPr>
              <a:buFont typeface="Arial" charset="0"/>
              <a:buChar char="•"/>
            </a:pPr>
            <a:endParaRPr lang="en-AU" sz="12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deepen international partnerships, extend research collaboration networks and build an identity as a centre of excellence in TCM and natural products research</a:t>
            </a:r>
          </a:p>
          <a:p>
            <a:pPr>
              <a:buFont typeface="Arial" charset="0"/>
              <a:buChar char="•"/>
            </a:pPr>
            <a:endParaRPr lang="en-AU" sz="12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provide training and support for emerging researchers and promote international exchange.</a:t>
            </a:r>
          </a:p>
        </p:txBody>
      </p:sp>
      <p:sp>
        <p:nvSpPr>
          <p:cNvPr id="2150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zh-CN" sz="1100" smtClean="0">
                <a:ea typeface="SimSun" pitchFamily="2" charset="-122"/>
              </a:rPr>
              <a:t>RMIT WHOCC</a:t>
            </a:r>
          </a:p>
        </p:txBody>
      </p:sp>
      <p:sp>
        <p:nvSpPr>
          <p:cNvPr id="215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EE89A72-A30E-4BD7-9324-FFF6FC1D571A}" type="slidenum">
              <a:rPr lang="zh-CN" altLang="en-AU" sz="1100">
                <a:ea typeface="SimSun" pitchFamily="2" charset="-122"/>
              </a:rPr>
              <a:pPr eaLnBrk="1" hangingPunct="1"/>
              <a:t>10</a:t>
            </a:fld>
            <a:endParaRPr lang="en-AU" altLang="zh-CN" sz="11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34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1"/>
            <a:ext cx="8712968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zh-CN" sz="1100" smtClean="0">
                <a:ea typeface="SimSun" pitchFamily="2" charset="-122"/>
              </a:rPr>
              <a:t>RMIT WHOCC</a:t>
            </a:r>
          </a:p>
        </p:txBody>
      </p:sp>
      <p:sp>
        <p:nvSpPr>
          <p:cNvPr id="2867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750DB44-C257-4BE7-8425-1CE4E0F0E385}" type="slidenum">
              <a:rPr lang="zh-CN" altLang="en-AU" sz="1100">
                <a:ea typeface="SimSun" pitchFamily="2" charset="-122"/>
              </a:rPr>
              <a:pPr eaLnBrk="1" hangingPunct="1"/>
              <a:t>11</a:t>
            </a:fld>
            <a:endParaRPr lang="en-AU" altLang="zh-CN" sz="1100">
              <a:ea typeface="SimSun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47667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 smtClean="0">
                <a:solidFill>
                  <a:schemeClr val="bg1"/>
                </a:solidFill>
              </a:rPr>
              <a:t>Zhendong</a:t>
            </a:r>
            <a:r>
              <a:rPr lang="en-AU" sz="2400" dirty="0" smtClean="0">
                <a:solidFill>
                  <a:schemeClr val="bg1"/>
                </a:solidFill>
              </a:rPr>
              <a:t> Australia China Centre for Molecular TCM</a:t>
            </a: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(University of Adelaide) </a:t>
            </a:r>
            <a:endParaRPr lang="en-A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19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92494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International agreements with: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Beijing University of Chinese Medicine 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China Academy of Chinese Medicine Sciences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Guangzhou Pharmaceutical Holdings Ltd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Sun </a:t>
            </a:r>
            <a:r>
              <a:rPr lang="en-AU" dirty="0" err="1" smtClean="0"/>
              <a:t>Yat-Sen</a:t>
            </a:r>
            <a:r>
              <a:rPr lang="en-AU" dirty="0" smtClean="0"/>
              <a:t> University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School of Chinese Medicine, University of Hong Kong</a:t>
            </a:r>
          </a:p>
          <a:p>
            <a:pPr>
              <a:buFont typeface="Wingdings" pitchFamily="2" charset="2"/>
              <a:buChar char="Ø"/>
            </a:pPr>
            <a:r>
              <a:rPr lang="en-AU" dirty="0" err="1" smtClean="0"/>
              <a:t>Xiyuan</a:t>
            </a:r>
            <a:r>
              <a:rPr lang="en-AU" dirty="0" smtClean="0"/>
              <a:t> Hospital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2520"/>
          </a:xfrm>
        </p:spPr>
        <p:txBody>
          <a:bodyPr>
            <a:normAutofit/>
          </a:bodyPr>
          <a:lstStyle/>
          <a:p>
            <a:r>
              <a:rPr lang="en-AU" sz="2800" dirty="0" smtClean="0"/>
              <a:t>National Institute of Complementary Medicine (NCIM)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200" dirty="0" smtClean="0"/>
              <a:t>(Western Sydney University) </a:t>
            </a:r>
            <a:endParaRPr lang="en-A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06084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 smtClean="0"/>
              <a:t>Purpose of NCIM</a:t>
            </a:r>
            <a:r>
              <a:rPr lang="en-AU" sz="2000" dirty="0" smtClean="0"/>
              <a:t>: Research </a:t>
            </a:r>
            <a:r>
              <a:rPr lang="en-AU" sz="2000" smtClean="0"/>
              <a:t>on Complementary </a:t>
            </a:r>
            <a:r>
              <a:rPr lang="en-AU" sz="2000" dirty="0" smtClean="0"/>
              <a:t>Medicine and translation of evidence into clinical practice and policy.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2016796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04366"/>
            <a:ext cx="8079432" cy="936402"/>
          </a:xfrm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AU" sz="2800" b="1" dirty="0" smtClean="0">
                <a:solidFill>
                  <a:schemeClr val="bg1"/>
                </a:solidFill>
                <a:ea typeface="ＭＳ Ｐゴシック" pitchFamily="34" charset="-128"/>
              </a:rPr>
              <a:t>Overview of </a:t>
            </a:r>
            <a:r>
              <a:rPr lang="en-AU" sz="3600" b="1" dirty="0" smtClean="0">
                <a:solidFill>
                  <a:schemeClr val="bg1"/>
                </a:solidFill>
                <a:ea typeface="ＭＳ Ｐゴシック" pitchFamily="34" charset="-128"/>
              </a:rPr>
              <a:t>acupuncture</a:t>
            </a:r>
            <a:r>
              <a:rPr lang="en-AU" sz="2800" b="1" dirty="0" smtClean="0">
                <a:solidFill>
                  <a:schemeClr val="bg1"/>
                </a:solidFill>
                <a:ea typeface="ＭＳ Ｐゴシック" pitchFamily="34" charset="-128"/>
              </a:rPr>
              <a:t> research in Australia</a:t>
            </a:r>
          </a:p>
          <a:p>
            <a:pPr marL="342900" indent="-342900">
              <a:buFontTx/>
              <a:buAutoNum type="arabicPeriod"/>
            </a:pPr>
            <a:endParaRPr lang="en-AU" sz="2400" dirty="0" smtClean="0">
              <a:ea typeface="ＭＳ Ｐゴシック" pitchFamily="34" charset="-128"/>
            </a:endParaRPr>
          </a:p>
        </p:txBody>
      </p:sp>
      <p:sp>
        <p:nvSpPr>
          <p:cNvPr id="436227" name="Text Box 3"/>
          <p:cNvSpPr txBox="1">
            <a:spLocks noChangeArrowheads="1"/>
          </p:cNvSpPr>
          <p:nvPr/>
        </p:nvSpPr>
        <p:spPr bwMode="auto">
          <a:xfrm>
            <a:off x="381000" y="1406381"/>
            <a:ext cx="86106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 b="1" dirty="0">
                <a:solidFill>
                  <a:schemeClr val="tx1"/>
                </a:solidFill>
              </a:rPr>
              <a:t>1. Randomised controlled trials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AU" sz="2000" dirty="0">
                <a:solidFill>
                  <a:schemeClr val="tx1"/>
                </a:solidFill>
              </a:rPr>
              <a:t> Allergic rhinitis, headache, migraine, obesity and chronic pain: RMIT Chinese Medicine Research Group and Griffith University;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AU" sz="2000" dirty="0">
                <a:solidFill>
                  <a:schemeClr val="tx1"/>
                </a:solidFill>
              </a:rPr>
              <a:t> Women</a:t>
            </a:r>
            <a:r>
              <a:rPr lang="ja-JP" altLang="en-AU" sz="2000" dirty="0">
                <a:solidFill>
                  <a:schemeClr val="tx1"/>
                </a:solidFill>
              </a:rPr>
              <a:t>’</a:t>
            </a:r>
            <a:r>
              <a:rPr lang="en-AU" altLang="ja-JP" sz="2000" dirty="0">
                <a:solidFill>
                  <a:schemeClr val="tx1"/>
                </a:solidFill>
              </a:rPr>
              <a:t>s health (University of Melbourne, University of New South Wales, </a:t>
            </a:r>
            <a:r>
              <a:rPr lang="en-AU" altLang="ja-JP" sz="2000" dirty="0" smtClean="0">
                <a:solidFill>
                  <a:schemeClr val="tx1"/>
                </a:solidFill>
              </a:rPr>
              <a:t>Western Sydney University, </a:t>
            </a:r>
            <a:r>
              <a:rPr lang="en-AU" altLang="ja-JP" sz="2000" dirty="0">
                <a:solidFill>
                  <a:schemeClr val="tx1"/>
                </a:solidFill>
              </a:rPr>
              <a:t>University of Adelaide and RMIT University; etc.)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endParaRPr lang="en-AU" sz="800" dirty="0">
              <a:solidFill>
                <a:schemeClr val="tx1"/>
              </a:solidFill>
            </a:endParaRPr>
          </a:p>
          <a:p>
            <a:pPr eaLnBrk="1" hangingPunct="1"/>
            <a:r>
              <a:rPr lang="en-AU" sz="2000" b="1" dirty="0" smtClean="0">
                <a:solidFill>
                  <a:schemeClr val="tx1"/>
                </a:solidFill>
              </a:rPr>
              <a:t>2.</a:t>
            </a:r>
            <a:r>
              <a:rPr lang="en-AU" sz="2000" dirty="0" smtClean="0">
                <a:solidFill>
                  <a:schemeClr val="tx1"/>
                </a:solidFill>
              </a:rPr>
              <a:t> </a:t>
            </a:r>
            <a:r>
              <a:rPr lang="en-AU" sz="2000" b="1" dirty="0">
                <a:solidFill>
                  <a:schemeClr val="tx1"/>
                </a:solidFill>
              </a:rPr>
              <a:t>Trial registration:</a:t>
            </a:r>
            <a:r>
              <a:rPr lang="en-AU" sz="2000" dirty="0">
                <a:solidFill>
                  <a:schemeClr val="tx1"/>
                </a:solidFill>
              </a:rPr>
              <a:t> The Australian Therapeutic Goods Administration and the Australian New Zealand Clinical Trial Registry. </a:t>
            </a:r>
          </a:p>
          <a:p>
            <a:pPr eaLnBrk="1" hangingPunct="1"/>
            <a:endParaRPr lang="en-AU" sz="800" dirty="0">
              <a:solidFill>
                <a:schemeClr val="tx1"/>
              </a:solidFill>
            </a:endParaRPr>
          </a:p>
          <a:p>
            <a:pPr eaLnBrk="1" hangingPunct="1"/>
            <a:r>
              <a:rPr lang="en-AU" sz="2000" b="1" dirty="0" smtClean="0">
                <a:solidFill>
                  <a:schemeClr val="tx1"/>
                </a:solidFill>
              </a:rPr>
              <a:t>3.</a:t>
            </a:r>
            <a:r>
              <a:rPr lang="en-AU" sz="2000" dirty="0" smtClean="0">
                <a:solidFill>
                  <a:schemeClr val="tx1"/>
                </a:solidFill>
              </a:rPr>
              <a:t> </a:t>
            </a:r>
            <a:r>
              <a:rPr lang="en-AU" sz="2000" b="1" dirty="0">
                <a:solidFill>
                  <a:schemeClr val="tx1"/>
                </a:solidFill>
              </a:rPr>
              <a:t>Reporting: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smtClean="0">
                <a:solidFill>
                  <a:schemeClr val="tx1"/>
                </a:solidFill>
              </a:rPr>
              <a:t>follow </a:t>
            </a:r>
            <a:r>
              <a:rPr lang="en-AU" sz="2000" dirty="0">
                <a:solidFill>
                  <a:schemeClr val="tx1"/>
                </a:solidFill>
              </a:rPr>
              <a:t>the Consolidated Standards of Reporting Trials (CONSORT Statement) &amp; Preferred Reporting Items for Systematic Reviews and Meta-Analyses (PRISMA) in international standard</a:t>
            </a:r>
            <a:r>
              <a:rPr lang="en-AU" sz="20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endParaRPr lang="en-A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AU" sz="2000" b="1" dirty="0" smtClean="0">
                <a:solidFill>
                  <a:schemeClr val="tx1"/>
                </a:solidFill>
              </a:rPr>
              <a:t>4. </a:t>
            </a:r>
            <a:r>
              <a:rPr lang="en-AU" sz="2000" b="1" dirty="0">
                <a:solidFill>
                  <a:schemeClr val="tx1"/>
                </a:solidFill>
              </a:rPr>
              <a:t>Cochrane Database of Systematic Reviews</a:t>
            </a:r>
          </a:p>
          <a:p>
            <a:pPr eaLnBrk="1" hangingPunct="1"/>
            <a:endParaRPr lang="en-AU" sz="8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AU" sz="2000" dirty="0">
                <a:solidFill>
                  <a:schemeClr val="tx1"/>
                </a:solidFill>
              </a:rPr>
              <a:t> A wide range of conditions such as depression, induction of labour, lateral elbow pain, shoulder pain, hay fever and fibromyalgia.</a:t>
            </a:r>
          </a:p>
          <a:p>
            <a:pPr eaLnBrk="1" hangingPunct="1"/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3072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zh-CN" sz="1100" smtClean="0">
                <a:ea typeface="SimSun" pitchFamily="2" charset="-122"/>
              </a:rPr>
              <a:t>RMIT WHOCC</a:t>
            </a:r>
          </a:p>
        </p:txBody>
      </p:sp>
      <p:sp>
        <p:nvSpPr>
          <p:cNvPr id="3072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4513940-BF19-40EE-8317-D2EC9742F16B}" type="slidenum">
              <a:rPr lang="zh-CN" altLang="en-AU" sz="1100">
                <a:ea typeface="SimSun" pitchFamily="2" charset="-122"/>
              </a:rPr>
              <a:pPr eaLnBrk="1" hangingPunct="1"/>
              <a:t>13</a:t>
            </a:fld>
            <a:endParaRPr lang="en-AU" altLang="zh-CN" sz="11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888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76374"/>
            <a:ext cx="8223448" cy="1080418"/>
          </a:xfrm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AU" sz="2800" b="1" dirty="0" smtClean="0">
                <a:solidFill>
                  <a:schemeClr val="bg1"/>
                </a:solidFill>
                <a:ea typeface="ＭＳ Ｐゴシック" pitchFamily="34" charset="-128"/>
              </a:rPr>
              <a:t>Overview of </a:t>
            </a:r>
            <a:r>
              <a:rPr lang="en-AU" sz="3200" b="1" dirty="0" smtClean="0">
                <a:solidFill>
                  <a:schemeClr val="bg1"/>
                </a:solidFill>
                <a:ea typeface="ＭＳ Ｐゴシック" pitchFamily="34" charset="-128"/>
              </a:rPr>
              <a:t>herbal medicine </a:t>
            </a:r>
            <a:r>
              <a:rPr lang="en-AU" sz="2800" b="1" dirty="0" smtClean="0">
                <a:solidFill>
                  <a:schemeClr val="bg1"/>
                </a:solidFill>
                <a:ea typeface="ＭＳ Ｐゴシック" pitchFamily="34" charset="-128"/>
              </a:rPr>
              <a:t>research in Australia</a:t>
            </a:r>
          </a:p>
          <a:p>
            <a:pPr marL="342900" indent="-342900">
              <a:buFontTx/>
              <a:buAutoNum type="arabicPeriod"/>
            </a:pPr>
            <a:endParaRPr lang="en-AU" sz="2400" dirty="0" smtClean="0">
              <a:ea typeface="ＭＳ Ｐゴシック" pitchFamily="34" charset="-128"/>
            </a:endParaRPr>
          </a:p>
        </p:txBody>
      </p:sp>
      <p:sp>
        <p:nvSpPr>
          <p:cNvPr id="436227" name="Text Box 3"/>
          <p:cNvSpPr txBox="1">
            <a:spLocks noChangeArrowheads="1"/>
          </p:cNvSpPr>
          <p:nvPr/>
        </p:nvSpPr>
        <p:spPr bwMode="auto">
          <a:xfrm>
            <a:off x="381000" y="1733902"/>
            <a:ext cx="8610600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 b="1" dirty="0">
                <a:solidFill>
                  <a:schemeClr val="tx1"/>
                </a:solidFill>
              </a:rPr>
              <a:t>1. Randomised controlled trials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AU" sz="2000" dirty="0">
                <a:solidFill>
                  <a:schemeClr val="tx1"/>
                </a:solidFill>
              </a:rPr>
              <a:t> Allergic rhinitis, obesity, COPD, psoriasis and eczema: RMIT University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AU" sz="2000" dirty="0">
                <a:solidFill>
                  <a:schemeClr val="tx1"/>
                </a:solidFill>
              </a:rPr>
              <a:t> Dementia, IBS, </a:t>
            </a:r>
            <a:r>
              <a:rPr lang="en-AU" altLang="ja-JP" sz="2000" dirty="0">
                <a:solidFill>
                  <a:schemeClr val="tx1"/>
                </a:solidFill>
              </a:rPr>
              <a:t>(University of New South Wales, </a:t>
            </a:r>
            <a:r>
              <a:rPr lang="en-AU" altLang="ja-JP" sz="2000" dirty="0" smtClean="0">
                <a:solidFill>
                  <a:schemeClr val="tx1"/>
                </a:solidFill>
              </a:rPr>
              <a:t>Western </a:t>
            </a:r>
            <a:r>
              <a:rPr lang="en-AU" altLang="ja-JP" sz="2000" dirty="0">
                <a:solidFill>
                  <a:schemeClr val="tx1"/>
                </a:solidFill>
              </a:rPr>
              <a:t>Sydney </a:t>
            </a:r>
            <a:r>
              <a:rPr lang="en-AU" altLang="ja-JP" sz="2000" dirty="0" smtClean="0">
                <a:solidFill>
                  <a:schemeClr val="tx1"/>
                </a:solidFill>
              </a:rPr>
              <a:t>University etc</a:t>
            </a:r>
            <a:r>
              <a:rPr lang="en-AU" altLang="ja-JP" sz="2000" dirty="0">
                <a:solidFill>
                  <a:schemeClr val="tx1"/>
                </a:solidFill>
              </a:rPr>
              <a:t>.)</a:t>
            </a:r>
          </a:p>
          <a:p>
            <a:pPr eaLnBrk="1" hangingPunct="1"/>
            <a:endParaRPr lang="en-AU" sz="800" dirty="0">
              <a:solidFill>
                <a:schemeClr val="tx1"/>
              </a:solidFill>
            </a:endParaRPr>
          </a:p>
          <a:p>
            <a:pPr eaLnBrk="1" hangingPunct="1"/>
            <a:r>
              <a:rPr lang="en-AU" sz="2000" b="1" dirty="0" smtClean="0">
                <a:solidFill>
                  <a:schemeClr val="tx1"/>
                </a:solidFill>
              </a:rPr>
              <a:t>2.</a:t>
            </a:r>
            <a:r>
              <a:rPr lang="en-AU" sz="2000" dirty="0" smtClean="0">
                <a:solidFill>
                  <a:schemeClr val="tx1"/>
                </a:solidFill>
              </a:rPr>
              <a:t> </a:t>
            </a:r>
            <a:r>
              <a:rPr lang="en-AU" sz="2000" b="1" dirty="0">
                <a:solidFill>
                  <a:schemeClr val="tx1"/>
                </a:solidFill>
              </a:rPr>
              <a:t>Trial registration:</a:t>
            </a:r>
            <a:r>
              <a:rPr lang="en-AU" sz="2000" dirty="0">
                <a:solidFill>
                  <a:schemeClr val="tx1"/>
                </a:solidFill>
              </a:rPr>
              <a:t> The Australian Therapeutic Goods Administration and the Australian New Zealand Clinical Trial Registry. </a:t>
            </a:r>
          </a:p>
          <a:p>
            <a:pPr eaLnBrk="1" hangingPunct="1"/>
            <a:endParaRPr lang="en-AU" sz="800" dirty="0">
              <a:solidFill>
                <a:schemeClr val="tx1"/>
              </a:solidFill>
            </a:endParaRPr>
          </a:p>
          <a:p>
            <a:pPr eaLnBrk="1" hangingPunct="1"/>
            <a:r>
              <a:rPr lang="en-AU" sz="2000" b="1" dirty="0" smtClean="0">
                <a:solidFill>
                  <a:schemeClr val="tx1"/>
                </a:solidFill>
              </a:rPr>
              <a:t>3.</a:t>
            </a:r>
            <a:r>
              <a:rPr lang="en-AU" sz="2000" dirty="0" smtClean="0">
                <a:solidFill>
                  <a:schemeClr val="tx1"/>
                </a:solidFill>
              </a:rPr>
              <a:t> </a:t>
            </a:r>
            <a:r>
              <a:rPr lang="en-AU" sz="2000" b="1" dirty="0">
                <a:solidFill>
                  <a:schemeClr val="tx1"/>
                </a:solidFill>
              </a:rPr>
              <a:t>Reporting: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smtClean="0">
                <a:solidFill>
                  <a:schemeClr val="tx1"/>
                </a:solidFill>
              </a:rPr>
              <a:t>follow </a:t>
            </a:r>
            <a:r>
              <a:rPr lang="en-AU" sz="2000" dirty="0">
                <a:solidFill>
                  <a:schemeClr val="tx1"/>
                </a:solidFill>
              </a:rPr>
              <a:t>the Consolidated Standards of Reporting Trials (CONSORT Statement) &amp; Preferred Reporting Items for Systematic Reviews and Meta-Analyses (PRISMA) in international standard</a:t>
            </a:r>
            <a:r>
              <a:rPr lang="en-AU" sz="20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endParaRPr lang="en-AU" sz="800" dirty="0">
              <a:solidFill>
                <a:schemeClr val="tx1"/>
              </a:solidFill>
            </a:endParaRPr>
          </a:p>
          <a:p>
            <a:pPr eaLnBrk="1" hangingPunct="1"/>
            <a:r>
              <a:rPr lang="en-AU" sz="2000" b="1" dirty="0" smtClean="0">
                <a:solidFill>
                  <a:schemeClr val="tx1"/>
                </a:solidFill>
              </a:rPr>
              <a:t>4. </a:t>
            </a:r>
            <a:r>
              <a:rPr lang="en-AU" sz="2000" b="1" dirty="0">
                <a:solidFill>
                  <a:schemeClr val="tx1"/>
                </a:solidFill>
              </a:rPr>
              <a:t>Cochrane Database of Systematic Reviews</a:t>
            </a:r>
          </a:p>
          <a:p>
            <a:pPr eaLnBrk="1" hangingPunct="1"/>
            <a:endParaRPr lang="en-AU" sz="8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AU" sz="2000" dirty="0">
                <a:solidFill>
                  <a:schemeClr val="tx1"/>
                </a:solidFill>
              </a:rPr>
              <a:t> A wide range of conditions such as hay fever, COPD, asthma, psoriasis, dementia, mild cognitive impairment, eczema, colorectal cancer.</a:t>
            </a:r>
          </a:p>
          <a:p>
            <a:pPr eaLnBrk="1" hangingPunct="1"/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3174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zh-CN" sz="1100" smtClean="0">
                <a:ea typeface="SimSun" pitchFamily="2" charset="-122"/>
              </a:rPr>
              <a:t>RMIT WHOCC</a:t>
            </a:r>
          </a:p>
        </p:txBody>
      </p:sp>
      <p:sp>
        <p:nvSpPr>
          <p:cNvPr id="3174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3405A45-E0D4-4AAD-8829-9F3066152754}" type="slidenum">
              <a:rPr lang="zh-CN" altLang="en-AU" sz="1100">
                <a:ea typeface="SimSun" pitchFamily="2" charset="-122"/>
              </a:rPr>
              <a:pPr eaLnBrk="1" hangingPunct="1"/>
              <a:t>14</a:t>
            </a:fld>
            <a:endParaRPr lang="en-AU" altLang="zh-CN" sz="11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05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660373" cy="3450696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dirty="0" smtClean="0"/>
              <a:t> The research funding pool in Australia is quite small.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dirty="0" smtClean="0"/>
              <a:t> Increasing liaisons both nationally and internationally.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dirty="0" smtClean="0"/>
              <a:t> Increasing number of researchers being trained.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dirty="0" smtClean="0"/>
              <a:t> University research programs are quite new but growing.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dirty="0" smtClean="0"/>
              <a:t> Cochrane evidence is often supportive but more, well designed studies needed.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Main points </a:t>
            </a:r>
            <a:r>
              <a:rPr lang="en-AU" sz="2000" dirty="0" smtClean="0"/>
              <a:t>(R&amp;D)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9392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1801" y="3316616"/>
            <a:ext cx="3096343" cy="256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Rational use by users</a:t>
            </a:r>
            <a:endParaRPr lang="en-AU" sz="1200" dirty="0"/>
          </a:p>
        </p:txBody>
      </p:sp>
      <p:sp>
        <p:nvSpPr>
          <p:cNvPr id="4" name="Rectangle 3"/>
          <p:cNvSpPr/>
          <p:nvPr/>
        </p:nvSpPr>
        <p:spPr>
          <a:xfrm>
            <a:off x="2771801" y="4365104"/>
            <a:ext cx="3096343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Informatics</a:t>
            </a:r>
            <a:endParaRPr lang="en-AU" sz="1200" dirty="0"/>
          </a:p>
        </p:txBody>
      </p:sp>
      <p:sp>
        <p:nvSpPr>
          <p:cNvPr id="5" name="Rectangle 4"/>
          <p:cNvSpPr/>
          <p:nvPr/>
        </p:nvSpPr>
        <p:spPr>
          <a:xfrm>
            <a:off x="2771800" y="4005064"/>
            <a:ext cx="3096344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Education &amp; training of practitioners</a:t>
            </a:r>
            <a:endParaRPr lang="en-AU" sz="1200" dirty="0"/>
          </a:p>
        </p:txBody>
      </p:sp>
      <p:sp>
        <p:nvSpPr>
          <p:cNvPr id="6" name="Rectangle 5"/>
          <p:cNvSpPr/>
          <p:nvPr/>
        </p:nvSpPr>
        <p:spPr>
          <a:xfrm>
            <a:off x="2771800" y="4149081"/>
            <a:ext cx="3096344" cy="2160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Innovation and evidence base</a:t>
            </a:r>
            <a:endParaRPr lang="en-AU" sz="1200" dirty="0"/>
          </a:p>
        </p:txBody>
      </p:sp>
      <p:sp>
        <p:nvSpPr>
          <p:cNvPr id="7" name="Rectangle 6"/>
          <p:cNvSpPr/>
          <p:nvPr/>
        </p:nvSpPr>
        <p:spPr>
          <a:xfrm>
            <a:off x="2771800" y="3805987"/>
            <a:ext cx="3096344" cy="1990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Clinical practice including  guidelines</a:t>
            </a:r>
            <a:endParaRPr lang="en-AU" sz="1200" dirty="0"/>
          </a:p>
        </p:txBody>
      </p:sp>
      <p:sp>
        <p:nvSpPr>
          <p:cNvPr id="8" name="Rectangle 7"/>
          <p:cNvSpPr/>
          <p:nvPr/>
        </p:nvSpPr>
        <p:spPr>
          <a:xfrm>
            <a:off x="2771800" y="3560440"/>
            <a:ext cx="1512168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Product  Q &amp; S</a:t>
            </a:r>
            <a:endParaRPr lang="en-AU" sz="1200" dirty="0"/>
          </a:p>
        </p:txBody>
      </p:sp>
      <p:sp>
        <p:nvSpPr>
          <p:cNvPr id="9" name="Rectangle 8"/>
          <p:cNvSpPr/>
          <p:nvPr/>
        </p:nvSpPr>
        <p:spPr>
          <a:xfrm>
            <a:off x="4283968" y="3560440"/>
            <a:ext cx="1584176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Product efficacy</a:t>
            </a:r>
            <a:endParaRPr lang="en-AU" sz="1200" dirty="0"/>
          </a:p>
        </p:txBody>
      </p:sp>
      <p:sp>
        <p:nvSpPr>
          <p:cNvPr id="12" name="Flowchart: Extract 11"/>
          <p:cNvSpPr/>
          <p:nvPr/>
        </p:nvSpPr>
        <p:spPr>
          <a:xfrm>
            <a:off x="2627784" y="4591980"/>
            <a:ext cx="1656184" cy="99726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/>
              <a:t>Registration of</a:t>
            </a:r>
          </a:p>
          <a:p>
            <a:pPr algn="ctr"/>
            <a:r>
              <a:rPr lang="en-AU" sz="1000" dirty="0" err="1" smtClean="0"/>
              <a:t>Practitionerers</a:t>
            </a:r>
            <a:r>
              <a:rPr lang="en-AU" sz="1000" dirty="0" smtClean="0"/>
              <a:t> </a:t>
            </a:r>
            <a:endParaRPr lang="en-AU" sz="1000" dirty="0"/>
          </a:p>
        </p:txBody>
      </p:sp>
      <p:sp>
        <p:nvSpPr>
          <p:cNvPr id="13" name="Flowchart: Extract 12"/>
          <p:cNvSpPr/>
          <p:nvPr/>
        </p:nvSpPr>
        <p:spPr>
          <a:xfrm>
            <a:off x="4283968" y="4591980"/>
            <a:ext cx="1656184" cy="99726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Regulation of products  </a:t>
            </a:r>
            <a:endParaRPr lang="en-AU" sz="1200" dirty="0"/>
          </a:p>
        </p:txBody>
      </p:sp>
      <p:sp>
        <p:nvSpPr>
          <p:cNvPr id="14" name="Rectangle 13"/>
          <p:cNvSpPr/>
          <p:nvPr/>
        </p:nvSpPr>
        <p:spPr>
          <a:xfrm>
            <a:off x="2627784" y="5589240"/>
            <a:ext cx="33123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  </a:t>
            </a:r>
            <a:r>
              <a:rPr lang="en-AU" sz="1200" dirty="0" smtClean="0"/>
              <a:t>Standards, guidelines  ……… </a:t>
            </a:r>
            <a:endParaRPr lang="en-AU" sz="1200" dirty="0"/>
          </a:p>
        </p:txBody>
      </p:sp>
      <p:sp>
        <p:nvSpPr>
          <p:cNvPr id="15" name="Rectangle 14"/>
          <p:cNvSpPr/>
          <p:nvPr/>
        </p:nvSpPr>
        <p:spPr>
          <a:xfrm>
            <a:off x="2627784" y="5805265"/>
            <a:ext cx="3312368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Research and  development </a:t>
            </a:r>
            <a:endParaRPr lang="en-A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654948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2. Standards, guidelines ………</a:t>
            </a:r>
          </a:p>
          <a:p>
            <a:pPr algn="ctr"/>
            <a:r>
              <a:rPr lang="en-AU" sz="3200" dirty="0" smtClean="0"/>
              <a:t>(defining good practice)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8837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GWJTJ82E\green-funnel-m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6480">
            <a:off x="5239042" y="4221397"/>
            <a:ext cx="245935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Involves collating knowledge derived from research and development to define acceptable quality, safety and efficacy of products and services.  </a:t>
            </a:r>
            <a:endParaRPr lang="en-A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628" y="836712"/>
            <a:ext cx="462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Using R &amp; D outcomes 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712535">
            <a:off x="6605321" y="4176096"/>
            <a:ext cx="158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R&amp;D outcomes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7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1" y="657221"/>
            <a:ext cx="678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Standards, guidelines…………….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AU" sz="2800" dirty="0" smtClean="0"/>
              <a:t>Codes of GAP, GMP, GDP etc.</a:t>
            </a:r>
          </a:p>
          <a:p>
            <a:pPr>
              <a:buClr>
                <a:schemeClr val="tx1"/>
              </a:buClr>
            </a:pPr>
            <a:r>
              <a:rPr lang="en-AU" sz="2800" dirty="0" smtClean="0"/>
              <a:t>Clinical guidelines.</a:t>
            </a:r>
          </a:p>
          <a:p>
            <a:pPr>
              <a:buClr>
                <a:schemeClr val="tx1"/>
              </a:buClr>
            </a:pPr>
            <a:r>
              <a:rPr lang="en-AU" sz="2800" dirty="0" smtClean="0"/>
              <a:t>Standards.</a:t>
            </a:r>
          </a:p>
          <a:p>
            <a:pPr>
              <a:buClr>
                <a:schemeClr val="tx1"/>
              </a:buClr>
            </a:pPr>
            <a:r>
              <a:rPr lang="en-AU" sz="2800" dirty="0" smtClean="0"/>
              <a:t>Pharmacopoeias </a:t>
            </a:r>
            <a:endParaRPr lang="en-AU" sz="2800" dirty="0"/>
          </a:p>
        </p:txBody>
      </p:sp>
      <p:pic>
        <p:nvPicPr>
          <p:cNvPr id="3074" name="Picture 2" descr="C:\Users\owner\AppData\Local\Microsoft\Windows\Temporary Internet Files\Content.IE5\GWJTJ82E\foto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50" y="3429000"/>
            <a:ext cx="32956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20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Participation in developing International Standards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196752"/>
            <a:ext cx="676875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800" dirty="0" smtClean="0">
              <a:solidFill>
                <a:schemeClr val="bg1"/>
              </a:solidFill>
            </a:endParaRPr>
          </a:p>
          <a:p>
            <a:r>
              <a:rPr lang="en-AU" sz="2800" u="sng" dirty="0" smtClean="0"/>
              <a:t>ISO/TC 249</a:t>
            </a:r>
            <a:endParaRPr lang="en-AU" sz="2800" u="sng" dirty="0"/>
          </a:p>
          <a:p>
            <a:endParaRPr lang="en-AU" sz="2800" dirty="0" smtClean="0">
              <a:solidFill>
                <a:srgbClr val="FF0000"/>
              </a:solidFill>
            </a:endParaRPr>
          </a:p>
          <a:p>
            <a:r>
              <a:rPr lang="en-AU" sz="2800" dirty="0" smtClean="0">
                <a:solidFill>
                  <a:srgbClr val="FF0000"/>
                </a:solidFill>
              </a:rPr>
              <a:t>Title:  </a:t>
            </a:r>
            <a:r>
              <a:rPr lang="en-AU" sz="2400" i="1" dirty="0" smtClean="0"/>
              <a:t>Traditional Chinese Medicine. </a:t>
            </a:r>
          </a:p>
          <a:p>
            <a:endParaRPr lang="en-AU" sz="2400" dirty="0"/>
          </a:p>
          <a:p>
            <a:r>
              <a:rPr lang="en-AU" sz="2800" dirty="0" smtClean="0">
                <a:solidFill>
                  <a:srgbClr val="FF0000"/>
                </a:solidFill>
              </a:rPr>
              <a:t>Scope:  </a:t>
            </a:r>
            <a:r>
              <a:rPr lang="en-AU" sz="2400" i="1" dirty="0"/>
              <a:t>Standardization in the field of </a:t>
            </a:r>
            <a:r>
              <a:rPr lang="en-AU" sz="2400" i="1" dirty="0" smtClean="0"/>
              <a:t>medical </a:t>
            </a:r>
            <a:r>
              <a:rPr lang="en-AU" sz="2400" i="1" dirty="0"/>
              <a:t>systems derived from ancient Chinese medicine which shall be able to share one common set of standards. Both traditional and modern aspects of these systems are </a:t>
            </a:r>
            <a:r>
              <a:rPr lang="en-AU" sz="2400" i="1" dirty="0" smtClean="0"/>
              <a:t>covered.</a:t>
            </a:r>
            <a:r>
              <a:rPr lang="en-AU" sz="2400" i="1" u="sng" dirty="0" smtClean="0"/>
              <a:t> </a:t>
            </a:r>
            <a:endParaRPr lang="en-AU" sz="2400" i="1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4098" name="Picture 2" descr="C:\Users\owner\AppData\Local\Microsoft\Windows\Temporary Internet Files\Content.IE5\BPLWQYQA\ISO-Log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03867"/>
            <a:ext cx="2520280" cy="92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2276872"/>
            <a:ext cx="7056784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Rational use by users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187624" y="4149080"/>
            <a:ext cx="7056784" cy="3383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Informatics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187624" y="3522712"/>
            <a:ext cx="7056784" cy="3383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Education &amp; training of practitioners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187624" y="3882752"/>
            <a:ext cx="7056784" cy="3383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Innovation and evidence base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187624" y="3140968"/>
            <a:ext cx="7056784" cy="3780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Clinical practice including  guidelines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1187624" y="2708920"/>
            <a:ext cx="4104456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Product quality and safety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5292080" y="2708920"/>
            <a:ext cx="2952328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Product efficacy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849009" y="260648"/>
            <a:ext cx="5356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chemeClr val="bg1"/>
                </a:solidFill>
              </a:rPr>
              <a:t>Elements of a medical system</a:t>
            </a:r>
            <a:endParaRPr lang="en-A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708920"/>
            <a:ext cx="7828922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0" dirty="0" smtClean="0"/>
              <a:t> Underpins </a:t>
            </a:r>
            <a:r>
              <a:rPr lang="en-US" sz="2400" b="0" dirty="0"/>
              <a:t>the international use and acceptable </a:t>
            </a:r>
            <a:r>
              <a:rPr lang="en-US" sz="2400" b="0" dirty="0" smtClean="0"/>
              <a:t>practice.</a:t>
            </a:r>
            <a:endParaRPr lang="en-US" sz="2400" b="0" dirty="0"/>
          </a:p>
          <a:p>
            <a:pPr>
              <a:buFont typeface="Wingdings" pitchFamily="2" charset="2"/>
              <a:buChar char="v"/>
            </a:pPr>
            <a:r>
              <a:rPr lang="en-US" sz="2400" b="0" dirty="0" smtClean="0"/>
              <a:t> Assists </a:t>
            </a:r>
            <a:r>
              <a:rPr lang="en-US" sz="2400" b="0" dirty="0"/>
              <a:t>global consistency, e.g. </a:t>
            </a:r>
            <a:r>
              <a:rPr lang="en-US" sz="2400" b="0" dirty="0" smtClean="0"/>
              <a:t>clinical practice</a:t>
            </a:r>
            <a:r>
              <a:rPr lang="en-US" sz="2400" b="0" dirty="0"/>
              <a:t>, terminology</a:t>
            </a:r>
            <a:r>
              <a:rPr lang="en-US" sz="2400" b="0" dirty="0" smtClean="0"/>
              <a:t>, trade. </a:t>
            </a:r>
            <a:endParaRPr lang="en-US" sz="2400" b="0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0" dirty="0" smtClean="0"/>
              <a:t> Protects the public and the </a:t>
            </a:r>
            <a:r>
              <a:rPr lang="en-US" sz="2400" b="0" dirty="0"/>
              <a:t>reputation of the </a:t>
            </a:r>
            <a:r>
              <a:rPr lang="en-US" sz="2400" b="0" dirty="0" smtClean="0"/>
              <a:t>modality. </a:t>
            </a:r>
            <a:endParaRPr lang="en-US" sz="2400" b="0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0" dirty="0" smtClean="0"/>
              <a:t> Assists </a:t>
            </a:r>
            <a:r>
              <a:rPr lang="en-US" sz="2400" b="0" dirty="0"/>
              <a:t>acceptance and use of the health </a:t>
            </a:r>
            <a:r>
              <a:rPr lang="en-US" sz="2400" b="0" dirty="0" smtClean="0"/>
              <a:t>modality.</a:t>
            </a:r>
            <a:endParaRPr lang="en-US" sz="2400" b="0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0" dirty="0" smtClean="0"/>
              <a:t> Supports </a:t>
            </a:r>
            <a:r>
              <a:rPr lang="en-US" sz="2400" b="0" dirty="0"/>
              <a:t>integration within health care more </a:t>
            </a:r>
            <a:r>
              <a:rPr lang="en-US" sz="2400" b="0" dirty="0" smtClean="0"/>
              <a:t>generally.</a:t>
            </a:r>
            <a:endParaRPr lang="en-US" sz="2400" b="0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48112"/>
            <a:ext cx="8784976" cy="54864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T</a:t>
            </a:r>
            <a:r>
              <a:rPr lang="en-US" sz="3600" b="1" cap="none" dirty="0" smtClean="0">
                <a:solidFill>
                  <a:schemeClr val="bg1"/>
                </a:solidFill>
                <a:latin typeface="+mn-lt"/>
              </a:rPr>
              <a:t>he benefits of an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3600" b="1" cap="none" dirty="0" smtClean="0">
                <a:solidFill>
                  <a:schemeClr val="bg1"/>
                </a:solidFill>
                <a:latin typeface="+mn-lt"/>
              </a:rPr>
              <a:t>nternational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3600" b="1" cap="none" dirty="0" smtClean="0">
                <a:solidFill>
                  <a:schemeClr val="bg1"/>
                </a:solidFill>
                <a:latin typeface="+mn-lt"/>
              </a:rPr>
              <a:t>tandard</a:t>
            </a:r>
            <a:endParaRPr lang="en-AU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02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2179712"/>
            <a:ext cx="7056784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Rational use by users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187624" y="4149080"/>
            <a:ext cx="7056784" cy="3383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Informatics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187624" y="3429000"/>
            <a:ext cx="7056784" cy="3383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Education &amp; training of practitioners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187624" y="3789040"/>
            <a:ext cx="7056784" cy="3383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Innovation and evidence base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187624" y="3068960"/>
            <a:ext cx="7056784" cy="3780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Clinical practice including guidelines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1187624" y="2636912"/>
            <a:ext cx="4104456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Product quality and safety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5292080" y="2636912"/>
            <a:ext cx="2952328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Product efficacy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188640"/>
            <a:ext cx="8567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Technical areas covered by ISO/TC 249</a:t>
            </a:r>
            <a:endParaRPr lang="en-A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+mn-lt"/>
              </a:rPr>
              <a:t>O</a:t>
            </a:r>
            <a:r>
              <a:rPr lang="en-US" altLang="zh-CN" sz="3200" b="1" cap="none" dirty="0" smtClean="0">
                <a:solidFill>
                  <a:schemeClr val="bg1"/>
                </a:solidFill>
                <a:latin typeface="+mn-lt"/>
              </a:rPr>
              <a:t>verall</a:t>
            </a:r>
            <a:r>
              <a:rPr lang="en-US" altLang="zh-CN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sz="3200" b="1" cap="none" dirty="0" smtClean="0">
                <a:solidFill>
                  <a:schemeClr val="bg1"/>
                </a:solidFill>
                <a:latin typeface="+mn-lt"/>
              </a:rPr>
              <a:t>progress</a:t>
            </a:r>
            <a:r>
              <a:rPr lang="en-US" altLang="zh-CN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sz="3200" b="1" cap="none" dirty="0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en-US" altLang="zh-CN" sz="3200" b="1" dirty="0" smtClean="0">
                <a:solidFill>
                  <a:schemeClr val="bg1"/>
                </a:solidFill>
                <a:latin typeface="+mn-lt"/>
              </a:rPr>
              <a:t> ISO/TC 249 </a:t>
            </a:r>
            <a:r>
              <a:rPr lang="en-US" altLang="zh-CN" sz="3200" b="1" cap="none" dirty="0" smtClean="0">
                <a:solidFill>
                  <a:schemeClr val="bg1"/>
                </a:solidFill>
                <a:latin typeface="+mn-lt"/>
              </a:rPr>
              <a:t>projects</a:t>
            </a:r>
            <a:endParaRPr lang="zh-CN" altLang="en-US" sz="3200" b="1" cap="none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21946"/>
              </p:ext>
            </p:extLst>
          </p:nvPr>
        </p:nvGraphicFramePr>
        <p:xfrm>
          <a:off x="539552" y="2204864"/>
          <a:ext cx="8085584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080120"/>
                <a:gridCol w="1440160"/>
                <a:gridCol w="1152128"/>
                <a:gridCol w="1008112"/>
                <a:gridCol w="1080120"/>
                <a:gridCol w="1028800"/>
              </a:tblGrid>
              <a:tr h="784428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Published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FDIS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aseline="0" dirty="0" smtClean="0"/>
                        <a:t>DIS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CD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AWI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NP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NWIP</a:t>
                      </a:r>
                      <a:endParaRPr lang="zh-CN" altLang="en-US" sz="2000" dirty="0"/>
                    </a:p>
                  </a:txBody>
                  <a:tcPr/>
                </a:tc>
              </a:tr>
              <a:tr h="7277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6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9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22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2000" dirty="0" smtClean="0"/>
                        <a:t>35*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59113"/>
              </p:ext>
            </p:extLst>
          </p:nvPr>
        </p:nvGraphicFramePr>
        <p:xfrm>
          <a:off x="1475656" y="4014779"/>
          <a:ext cx="5976664" cy="14519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6888"/>
                <a:gridCol w="796888"/>
                <a:gridCol w="911968"/>
                <a:gridCol w="966414"/>
                <a:gridCol w="796888"/>
                <a:gridCol w="853809"/>
                <a:gridCol w="853809"/>
              </a:tblGrid>
              <a:tr h="937086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WG1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WG2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WG3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WG4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WG5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JWG1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JWG6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14845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8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4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7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907704" y="5805264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 </a:t>
            </a:r>
            <a:r>
              <a:rPr lang="en-AU" altLang="zh-CN" sz="1600" dirty="0"/>
              <a:t>*</a:t>
            </a:r>
            <a:r>
              <a:rPr lang="en-AU" altLang="zh-CN" sz="1600" dirty="0" smtClean="0"/>
              <a:t>35 </a:t>
            </a:r>
            <a:r>
              <a:rPr lang="en-US" altLang="zh-CN" sz="1600" dirty="0" smtClean="0"/>
              <a:t>NWIPs are being reviewed by the Working Groups.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06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" r="-1"/>
          <a:stretch/>
        </p:blipFill>
        <p:spPr>
          <a:xfrm>
            <a:off x="539551" y="940027"/>
            <a:ext cx="3457892" cy="5147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" r="1697"/>
          <a:stretch/>
        </p:blipFill>
        <p:spPr>
          <a:xfrm>
            <a:off x="4788025" y="909096"/>
            <a:ext cx="3486674" cy="5178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571625" y="317500"/>
            <a:ext cx="64960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76" tIns="41788" rIns="83576" bIns="41788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sz="2600" dirty="0"/>
              <a:t>The first two books in the series on EB-CM</a:t>
            </a:r>
          </a:p>
        </p:txBody>
      </p:sp>
      <p:sp>
        <p:nvSpPr>
          <p:cNvPr id="3891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zh-CN" sz="1100" smtClean="0">
                <a:ea typeface="SimSun" pitchFamily="2" charset="-122"/>
              </a:rPr>
              <a:t>RMIT WHOCC</a:t>
            </a:r>
          </a:p>
        </p:txBody>
      </p:sp>
      <p:sp>
        <p:nvSpPr>
          <p:cNvPr id="389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AEB3E70-66AD-4CCB-BF89-A86AE088D34B}" type="slidenum">
              <a:rPr lang="zh-CN" altLang="en-AU" sz="1100">
                <a:ea typeface="SimSun" pitchFamily="2" charset="-122"/>
              </a:rPr>
              <a:pPr eaLnBrk="1" hangingPunct="1"/>
              <a:t>23</a:t>
            </a:fld>
            <a:endParaRPr lang="en-AU" altLang="zh-CN" sz="11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153091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955">
            <a:off x="1064250" y="621712"/>
            <a:ext cx="5211012" cy="3864587"/>
          </a:xfrm>
          <a:ln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412776"/>
            <a:ext cx="4896543" cy="410048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405">
            <a:off x="3683825" y="1987441"/>
            <a:ext cx="4418854" cy="431363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7363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dirty="0" smtClean="0"/>
              <a:t> Relies on good R&amp;D.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dirty="0" smtClean="0"/>
              <a:t> Based on consensus by a wide range of experts and   other stakeholders.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dirty="0" smtClean="0"/>
              <a:t> Supports public safety and trade and commerce.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dirty="0" smtClean="0"/>
              <a:t> Under regular review and updating.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Main points </a:t>
            </a:r>
            <a:r>
              <a:rPr lang="en-AU" sz="2400" dirty="0" smtClean="0"/>
              <a:t>(standards </a:t>
            </a:r>
            <a:r>
              <a:rPr lang="en-AU" sz="2400" dirty="0" err="1" smtClean="0"/>
              <a:t>etc</a:t>
            </a:r>
            <a:r>
              <a:rPr lang="en-AU" sz="2400" dirty="0" smtClean="0"/>
              <a:t>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4494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1801" y="3316616"/>
            <a:ext cx="3096343" cy="256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Rational use by users</a:t>
            </a:r>
            <a:endParaRPr lang="en-AU" sz="1200" dirty="0"/>
          </a:p>
        </p:txBody>
      </p:sp>
      <p:sp>
        <p:nvSpPr>
          <p:cNvPr id="4" name="Rectangle 3"/>
          <p:cNvSpPr/>
          <p:nvPr/>
        </p:nvSpPr>
        <p:spPr>
          <a:xfrm>
            <a:off x="2771801" y="4365104"/>
            <a:ext cx="3096343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Informatics</a:t>
            </a:r>
            <a:endParaRPr lang="en-AU" sz="1200" dirty="0"/>
          </a:p>
        </p:txBody>
      </p:sp>
      <p:sp>
        <p:nvSpPr>
          <p:cNvPr id="5" name="Rectangle 4"/>
          <p:cNvSpPr/>
          <p:nvPr/>
        </p:nvSpPr>
        <p:spPr>
          <a:xfrm>
            <a:off x="2771800" y="4005064"/>
            <a:ext cx="3096344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Education &amp; training of practitioners</a:t>
            </a:r>
            <a:endParaRPr lang="en-AU" sz="1200" dirty="0"/>
          </a:p>
        </p:txBody>
      </p:sp>
      <p:sp>
        <p:nvSpPr>
          <p:cNvPr id="6" name="Rectangle 5"/>
          <p:cNvSpPr/>
          <p:nvPr/>
        </p:nvSpPr>
        <p:spPr>
          <a:xfrm>
            <a:off x="2771800" y="4149081"/>
            <a:ext cx="3096344" cy="2160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Innovation and evidence base</a:t>
            </a:r>
            <a:endParaRPr lang="en-AU" sz="1200" dirty="0"/>
          </a:p>
        </p:txBody>
      </p:sp>
      <p:sp>
        <p:nvSpPr>
          <p:cNvPr id="7" name="Rectangle 6"/>
          <p:cNvSpPr/>
          <p:nvPr/>
        </p:nvSpPr>
        <p:spPr>
          <a:xfrm>
            <a:off x="2771800" y="3805987"/>
            <a:ext cx="3096344" cy="1990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Clinical practice including  guidelines</a:t>
            </a:r>
            <a:endParaRPr lang="en-AU" sz="1200" dirty="0"/>
          </a:p>
        </p:txBody>
      </p:sp>
      <p:sp>
        <p:nvSpPr>
          <p:cNvPr id="8" name="Rectangle 7"/>
          <p:cNvSpPr/>
          <p:nvPr/>
        </p:nvSpPr>
        <p:spPr>
          <a:xfrm>
            <a:off x="2771800" y="3560440"/>
            <a:ext cx="1512168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Product  Q &amp; S</a:t>
            </a:r>
            <a:endParaRPr lang="en-AU" sz="1200" dirty="0"/>
          </a:p>
        </p:txBody>
      </p:sp>
      <p:sp>
        <p:nvSpPr>
          <p:cNvPr id="9" name="Rectangle 8"/>
          <p:cNvSpPr/>
          <p:nvPr/>
        </p:nvSpPr>
        <p:spPr>
          <a:xfrm>
            <a:off x="4283968" y="3560440"/>
            <a:ext cx="1584176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Product efficacy</a:t>
            </a:r>
            <a:endParaRPr lang="en-AU" sz="1200" dirty="0"/>
          </a:p>
        </p:txBody>
      </p:sp>
      <p:sp>
        <p:nvSpPr>
          <p:cNvPr id="12" name="Flowchart: Extract 11"/>
          <p:cNvSpPr/>
          <p:nvPr/>
        </p:nvSpPr>
        <p:spPr>
          <a:xfrm>
            <a:off x="2627783" y="4591980"/>
            <a:ext cx="1899719" cy="99726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/>
              <a:t>Registration of</a:t>
            </a:r>
          </a:p>
          <a:p>
            <a:pPr algn="ctr"/>
            <a:r>
              <a:rPr lang="en-AU" sz="1000" dirty="0" smtClean="0"/>
              <a:t>Practitioners </a:t>
            </a:r>
            <a:endParaRPr lang="en-AU" sz="1000" dirty="0"/>
          </a:p>
        </p:txBody>
      </p:sp>
      <p:sp>
        <p:nvSpPr>
          <p:cNvPr id="14" name="Rectangle 13"/>
          <p:cNvSpPr/>
          <p:nvPr/>
        </p:nvSpPr>
        <p:spPr>
          <a:xfrm>
            <a:off x="2627784" y="5589240"/>
            <a:ext cx="33123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  </a:t>
            </a:r>
            <a:r>
              <a:rPr lang="en-AU" sz="1200" dirty="0" smtClean="0"/>
              <a:t>Standards, guidelines  ……… </a:t>
            </a:r>
            <a:endParaRPr lang="en-AU" sz="1200" dirty="0"/>
          </a:p>
        </p:txBody>
      </p:sp>
      <p:sp>
        <p:nvSpPr>
          <p:cNvPr id="13" name="Flowchart: Extract 12"/>
          <p:cNvSpPr/>
          <p:nvPr/>
        </p:nvSpPr>
        <p:spPr>
          <a:xfrm>
            <a:off x="4067944" y="4581128"/>
            <a:ext cx="1872208" cy="99726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Regulation of products  </a:t>
            </a:r>
            <a:endParaRPr lang="en-AU" sz="1200" dirty="0"/>
          </a:p>
        </p:txBody>
      </p:sp>
      <p:sp>
        <p:nvSpPr>
          <p:cNvPr id="15" name="Rectangle 14"/>
          <p:cNvSpPr/>
          <p:nvPr/>
        </p:nvSpPr>
        <p:spPr>
          <a:xfrm>
            <a:off x="2627784" y="5805265"/>
            <a:ext cx="3312368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Research and  development </a:t>
            </a:r>
            <a:endParaRPr lang="en-A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1196752"/>
            <a:ext cx="68407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3"/>
            </a:pPr>
            <a:r>
              <a:rPr lang="en-AU" sz="4400" dirty="0" smtClean="0"/>
              <a:t>Regulation of Products </a:t>
            </a:r>
            <a:r>
              <a:rPr lang="en-AU" sz="2800" dirty="0" smtClean="0"/>
              <a:t>(Therapeutic Goods Administration)</a:t>
            </a:r>
          </a:p>
          <a:p>
            <a:pPr marL="742950" indent="-742950">
              <a:buAutoNum type="arabicPeriod" startAt="3"/>
            </a:pP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41249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AU" dirty="0" smtClean="0"/>
              <a:t>TCM has been included in therapeutic product regulation in Australia since 1990.</a:t>
            </a:r>
          </a:p>
          <a:p>
            <a:pPr>
              <a:buClr>
                <a:schemeClr val="tx1"/>
              </a:buClr>
            </a:pPr>
            <a:r>
              <a:rPr lang="en-AU" dirty="0"/>
              <a:t>Primary aspects are quality, safety and efficacy </a:t>
            </a:r>
            <a:r>
              <a:rPr lang="en-AU" dirty="0" smtClean="0"/>
              <a:t>of products. </a:t>
            </a:r>
            <a:endParaRPr lang="en-AU" dirty="0"/>
          </a:p>
          <a:p>
            <a:pPr>
              <a:buClr>
                <a:schemeClr val="tx1"/>
              </a:buClr>
            </a:pPr>
            <a:r>
              <a:rPr lang="en-AU" dirty="0" smtClean="0"/>
              <a:t>Regulation is based on the level of risk to the public.</a:t>
            </a:r>
          </a:p>
          <a:p>
            <a:pPr>
              <a:buClr>
                <a:schemeClr val="tx1"/>
              </a:buClr>
            </a:pPr>
            <a:r>
              <a:rPr lang="en-AU" dirty="0" smtClean="0"/>
              <a:t>Respects consumers’ right of access.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Key aspects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051050" y="4581425"/>
            <a:ext cx="5689600" cy="1224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8195" name="Rectangle 3" descr="Zig zag"/>
          <p:cNvSpPr>
            <a:spLocks noChangeArrowheads="1"/>
          </p:cNvSpPr>
          <p:nvPr/>
        </p:nvSpPr>
        <p:spPr bwMode="auto">
          <a:xfrm>
            <a:off x="2052455" y="3357166"/>
            <a:ext cx="6192838" cy="1223962"/>
          </a:xfrm>
          <a:prstGeom prst="rect">
            <a:avLst/>
          </a:prstGeom>
          <a:pattFill prst="zigZag">
            <a:fgClr>
              <a:srgbClr val="99CCFF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8196" name="Rectangle 4" descr="5%"/>
          <p:cNvSpPr>
            <a:spLocks noChangeArrowheads="1"/>
          </p:cNvSpPr>
          <p:nvPr/>
        </p:nvSpPr>
        <p:spPr bwMode="auto">
          <a:xfrm>
            <a:off x="2047118" y="2002843"/>
            <a:ext cx="6198175" cy="1354149"/>
          </a:xfrm>
          <a:prstGeom prst="rect">
            <a:avLst/>
          </a:prstGeom>
          <a:pattFill prst="pct5">
            <a:fgClr>
              <a:srgbClr val="6699FF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8197" name="Rectangle 5" descr="Large checker board"/>
          <p:cNvSpPr>
            <a:spLocks noChangeArrowheads="1"/>
          </p:cNvSpPr>
          <p:nvPr/>
        </p:nvSpPr>
        <p:spPr bwMode="auto">
          <a:xfrm>
            <a:off x="2087736" y="4587388"/>
            <a:ext cx="6192838" cy="1439863"/>
          </a:xfrm>
          <a:prstGeom prst="rect">
            <a:avLst/>
          </a:prstGeom>
          <a:pattFill prst="lgCheck">
            <a:fgClr>
              <a:srgbClr val="99CCFF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144861" y="2055127"/>
            <a:ext cx="842963" cy="2746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AU" sz="1200" b="1" dirty="0">
                <a:latin typeface="Times New Roman" pitchFamily="18" charset="0"/>
              </a:rPr>
              <a:t>High level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139652" y="2626964"/>
            <a:ext cx="992188" cy="2746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1200" b="1" dirty="0">
                <a:latin typeface="Times New Roman" pitchFamily="18" charset="0"/>
              </a:rPr>
              <a:t>Low level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327400" y="2060575"/>
            <a:ext cx="18208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AU" sz="1400" dirty="0">
                <a:latin typeface="Times New Roman" pitchFamily="18" charset="0"/>
              </a:rPr>
              <a:t>prescription medicines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270663" y="2636837"/>
            <a:ext cx="173037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AU" sz="1400" dirty="0">
                <a:latin typeface="Times New Roman" pitchFamily="18" charset="0"/>
              </a:rPr>
              <a:t>most OTC medicines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987824" y="3574757"/>
            <a:ext cx="1440160" cy="6463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AU" sz="1200" dirty="0" smtClean="0">
                <a:latin typeface="Times New Roman" pitchFamily="18" charset="0"/>
              </a:rPr>
              <a:t>many  commercial alternative medicines and TM</a:t>
            </a:r>
            <a:endParaRPr lang="en-AU" sz="1200" dirty="0">
              <a:latin typeface="Times New Roman" pitchFamily="18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023480" y="4690258"/>
            <a:ext cx="1261183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AU" sz="1200" dirty="0" smtClean="0">
                <a:latin typeface="Times New Roman" pitchFamily="18" charset="0"/>
              </a:rPr>
              <a:t>Simple topical</a:t>
            </a:r>
            <a:endParaRPr lang="en-AU" sz="1200" dirty="0">
              <a:latin typeface="Times New Roman" pitchFamily="18" charset="0"/>
            </a:endParaRPr>
          </a:p>
          <a:p>
            <a:pPr eaLnBrk="0" hangingPunct="0"/>
            <a:r>
              <a:rPr lang="en-AU" sz="1200" dirty="0" smtClean="0">
                <a:latin typeface="Times New Roman" pitchFamily="18" charset="0"/>
              </a:rPr>
              <a:t>pharmaceuticals,</a:t>
            </a:r>
          </a:p>
          <a:p>
            <a:pPr eaLnBrk="0" hangingPunct="0"/>
            <a:endParaRPr lang="en-AU" sz="1200" dirty="0" smtClean="0">
              <a:latin typeface="Times New Roman" pitchFamily="18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913313" y="3789040"/>
            <a:ext cx="734496" cy="553998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AU" sz="1000" dirty="0">
                <a:latin typeface="Times New Roman" pitchFamily="18" charset="0"/>
              </a:rPr>
              <a:t>contains</a:t>
            </a:r>
          </a:p>
          <a:p>
            <a:pPr eaLnBrk="0" hangingPunct="0"/>
            <a:r>
              <a:rPr lang="en-AU" sz="1000" dirty="0" smtClean="0">
                <a:latin typeface="Times New Roman" pitchFamily="18" charset="0"/>
              </a:rPr>
              <a:t>restricted</a:t>
            </a:r>
            <a:endParaRPr lang="en-AU" sz="1000" dirty="0">
              <a:latin typeface="Times New Roman" pitchFamily="18" charset="0"/>
            </a:endParaRPr>
          </a:p>
          <a:p>
            <a:pPr eaLnBrk="0" hangingPunct="0"/>
            <a:r>
              <a:rPr lang="en-AU" sz="1000" dirty="0">
                <a:latin typeface="Times New Roman" pitchFamily="18" charset="0"/>
              </a:rPr>
              <a:t>substances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888670" y="3789040"/>
            <a:ext cx="821059" cy="40011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AU" sz="1000" dirty="0">
                <a:latin typeface="Times New Roman" pitchFamily="18" charset="0"/>
              </a:rPr>
              <a:t>sterile</a:t>
            </a:r>
          </a:p>
          <a:p>
            <a:pPr eaLnBrk="0" hangingPunct="0"/>
            <a:r>
              <a:rPr lang="en-AU" sz="1000" dirty="0" smtClean="0">
                <a:latin typeface="Times New Roman" pitchFamily="18" charset="0"/>
              </a:rPr>
              <a:t>preparations</a:t>
            </a:r>
            <a:endParaRPr lang="en-AU" sz="1000" dirty="0">
              <a:latin typeface="Times New Roman" pitchFamily="18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805613" y="3789040"/>
            <a:ext cx="1325562" cy="549275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AU" sz="1000" dirty="0">
                <a:latin typeface="Times New Roman" pitchFamily="18" charset="0"/>
              </a:rPr>
              <a:t>intended for</a:t>
            </a:r>
          </a:p>
          <a:p>
            <a:pPr eaLnBrk="0" hangingPunct="0"/>
            <a:r>
              <a:rPr lang="en-AU" sz="1000" dirty="0">
                <a:latin typeface="Times New Roman" pitchFamily="18" charset="0"/>
              </a:rPr>
              <a:t>substantial therapeutic</a:t>
            </a:r>
          </a:p>
          <a:p>
            <a:pPr eaLnBrk="0" hangingPunct="0"/>
            <a:r>
              <a:rPr lang="en-AU" sz="1000" dirty="0">
                <a:latin typeface="Times New Roman" pitchFamily="18" charset="0"/>
              </a:rPr>
              <a:t> indications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611188" y="2420888"/>
            <a:ext cx="1295400" cy="431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latin typeface="Times New Roman" pitchFamily="18" charset="0"/>
              </a:rPr>
              <a:t>registration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643203" y="3645024"/>
            <a:ext cx="1295400" cy="504825"/>
          </a:xfrm>
          <a:prstGeom prst="rightArrow">
            <a:avLst>
              <a:gd name="adj1" fmla="val 50000"/>
              <a:gd name="adj2" fmla="val 6415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latin typeface="Times New Roman" pitchFamily="18" charset="0"/>
              </a:rPr>
              <a:t>listing</a:t>
            </a: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611188" y="5013424"/>
            <a:ext cx="1295400" cy="431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latin typeface="Times New Roman" pitchFamily="18" charset="0"/>
              </a:rPr>
              <a:t>exempt</a:t>
            </a:r>
          </a:p>
        </p:txBody>
      </p:sp>
      <p:sp>
        <p:nvSpPr>
          <p:cNvPr id="8213" name="Arc 21"/>
          <p:cNvSpPr>
            <a:spLocks/>
          </p:cNvSpPr>
          <p:nvPr/>
        </p:nvSpPr>
        <p:spPr bwMode="auto">
          <a:xfrm flipV="1">
            <a:off x="4445795" y="3431087"/>
            <a:ext cx="773906" cy="287337"/>
          </a:xfrm>
          <a:custGeom>
            <a:avLst/>
            <a:gdLst>
              <a:gd name="T0" fmla="*/ 0 w 21600"/>
              <a:gd name="T1" fmla="*/ 0 h 21600"/>
              <a:gd name="T2" fmla="*/ 40476583 w 21600"/>
              <a:gd name="T3" fmla="*/ 3822340 h 21600"/>
              <a:gd name="T4" fmla="*/ 0 w 21600"/>
              <a:gd name="T5" fmla="*/ 382234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 dirty="0"/>
          </a:p>
        </p:txBody>
      </p:sp>
      <p:sp>
        <p:nvSpPr>
          <p:cNvPr id="8214" name="Arc 22"/>
          <p:cNvSpPr>
            <a:spLocks/>
          </p:cNvSpPr>
          <p:nvPr/>
        </p:nvSpPr>
        <p:spPr bwMode="auto">
          <a:xfrm flipV="1">
            <a:off x="5364163" y="3357563"/>
            <a:ext cx="935037" cy="287337"/>
          </a:xfrm>
          <a:custGeom>
            <a:avLst/>
            <a:gdLst>
              <a:gd name="T0" fmla="*/ 0 w 21600"/>
              <a:gd name="T1" fmla="*/ 0 h 21600"/>
              <a:gd name="T2" fmla="*/ 40476583 w 21600"/>
              <a:gd name="T3" fmla="*/ 3822340 h 21600"/>
              <a:gd name="T4" fmla="*/ 0 w 21600"/>
              <a:gd name="T5" fmla="*/ 382234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 dirty="0"/>
          </a:p>
        </p:txBody>
      </p:sp>
      <p:sp>
        <p:nvSpPr>
          <p:cNvPr id="8215" name="Arc 23"/>
          <p:cNvSpPr>
            <a:spLocks/>
          </p:cNvSpPr>
          <p:nvPr/>
        </p:nvSpPr>
        <p:spPr bwMode="auto">
          <a:xfrm flipV="1">
            <a:off x="6443663" y="3357563"/>
            <a:ext cx="935037" cy="287337"/>
          </a:xfrm>
          <a:custGeom>
            <a:avLst/>
            <a:gdLst>
              <a:gd name="T0" fmla="*/ 0 w 21600"/>
              <a:gd name="T1" fmla="*/ 0 h 21600"/>
              <a:gd name="T2" fmla="*/ 40476583 w 21600"/>
              <a:gd name="T3" fmla="*/ 3822340 h 21600"/>
              <a:gd name="T4" fmla="*/ 0 w 21600"/>
              <a:gd name="T5" fmla="*/ 382234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 dirty="0"/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5219700" y="2708920"/>
            <a:ext cx="45719" cy="1058140"/>
          </a:xfrm>
          <a:prstGeom prst="upArrow">
            <a:avLst>
              <a:gd name="adj1" fmla="val 50000"/>
              <a:gd name="adj2" fmla="val 386168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AU" dirty="0"/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6300788" y="2708076"/>
            <a:ext cx="45719" cy="1058339"/>
          </a:xfrm>
          <a:prstGeom prst="upArrow">
            <a:avLst>
              <a:gd name="adj1" fmla="val 50000"/>
              <a:gd name="adj2" fmla="val 444022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AU" dirty="0"/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7380288" y="2708275"/>
            <a:ext cx="45719" cy="1058141"/>
          </a:xfrm>
          <a:prstGeom prst="upArrow">
            <a:avLst>
              <a:gd name="adj1" fmla="val 50000"/>
              <a:gd name="adj2" fmla="val 41956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AU" dirty="0"/>
          </a:p>
        </p:txBody>
      </p:sp>
      <p:sp>
        <p:nvSpPr>
          <p:cNvPr id="8219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-99392"/>
            <a:ext cx="8280400" cy="1143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AU" sz="3600" b="1" cap="none" dirty="0" smtClean="0">
                <a:solidFill>
                  <a:schemeClr val="bg1"/>
                </a:solidFill>
              </a:rPr>
              <a:t>Risk-managed regulation of medicines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1979712" y="1459632"/>
            <a:ext cx="6408886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AU" sz="2400" dirty="0">
                <a:latin typeface="Times New Roman" pitchFamily="18" charset="0"/>
              </a:rPr>
              <a:t>Entry on Australian Register of Therapeutic Goods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08912" y="1979548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C00000"/>
                </a:solidFill>
              </a:rPr>
              <a:t>High risk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3184" y="5131568"/>
            <a:ext cx="119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B050"/>
                </a:solidFill>
              </a:rPr>
              <a:t>Low risk</a:t>
            </a:r>
            <a:endParaRPr lang="en-AU" b="1" dirty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592920" y="2447275"/>
            <a:ext cx="0" cy="263828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59832" y="5343599"/>
            <a:ext cx="122413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1200" dirty="0" smtClean="0">
                <a:latin typeface="Times New Roman" pitchFamily="18" charset="0"/>
                <a:cs typeface="Times New Roman" pitchFamily="18" charset="0"/>
              </a:rPr>
              <a:t>Individually made products </a:t>
            </a:r>
            <a:endParaRPr lang="en-A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22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0" grpId="0"/>
      <p:bldP spid="8201" grpId="0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06588" y="4336795"/>
            <a:ext cx="5689600" cy="1439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8195" name="Rectangle 3" descr="Zig zag"/>
          <p:cNvSpPr>
            <a:spLocks noChangeArrowheads="1"/>
          </p:cNvSpPr>
          <p:nvPr/>
        </p:nvSpPr>
        <p:spPr bwMode="auto">
          <a:xfrm>
            <a:off x="1909657" y="3356992"/>
            <a:ext cx="6192838" cy="1223962"/>
          </a:xfrm>
          <a:prstGeom prst="rect">
            <a:avLst/>
          </a:prstGeom>
          <a:pattFill prst="zigZag">
            <a:fgClr>
              <a:srgbClr val="99CCFF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8196" name="Rectangle 4" descr="5%"/>
          <p:cNvSpPr>
            <a:spLocks noChangeArrowheads="1"/>
          </p:cNvSpPr>
          <p:nvPr/>
        </p:nvSpPr>
        <p:spPr bwMode="auto">
          <a:xfrm>
            <a:off x="1909658" y="2002843"/>
            <a:ext cx="6192838" cy="1354149"/>
          </a:xfrm>
          <a:prstGeom prst="rect">
            <a:avLst/>
          </a:prstGeom>
          <a:pattFill prst="pct5">
            <a:fgClr>
              <a:srgbClr val="6699FF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8197" name="Rectangle 5" descr="Large checker board"/>
          <p:cNvSpPr>
            <a:spLocks noChangeArrowheads="1"/>
          </p:cNvSpPr>
          <p:nvPr/>
        </p:nvSpPr>
        <p:spPr bwMode="auto">
          <a:xfrm>
            <a:off x="1907704" y="4581425"/>
            <a:ext cx="6192838" cy="1439863"/>
          </a:xfrm>
          <a:prstGeom prst="rect">
            <a:avLst/>
          </a:prstGeom>
          <a:pattFill prst="lgCheck">
            <a:fgClr>
              <a:srgbClr val="99CCFF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921266" y="2036763"/>
            <a:ext cx="1071127" cy="33855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AU" sz="1600" b="1" dirty="0">
                <a:latin typeface="Times New Roman" pitchFamily="18" charset="0"/>
              </a:rPr>
              <a:t>High level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950846" y="2665902"/>
            <a:ext cx="1325753" cy="33855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1600" b="1" dirty="0">
                <a:latin typeface="Times New Roman" pitchFamily="18" charset="0"/>
              </a:rPr>
              <a:t>Low level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326606" y="2020192"/>
            <a:ext cx="18208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AU" sz="1400" dirty="0">
                <a:latin typeface="Times New Roman" pitchFamily="18" charset="0"/>
              </a:rPr>
              <a:t>prescription </a:t>
            </a:r>
            <a:r>
              <a:rPr lang="en-AU" sz="1400" dirty="0" smtClean="0">
                <a:latin typeface="Times New Roman" pitchFamily="18" charset="0"/>
              </a:rPr>
              <a:t>medicines</a:t>
            </a:r>
            <a:endParaRPr lang="en-AU" sz="1400" dirty="0">
              <a:latin typeface="Times New Roman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348038" y="2689175"/>
            <a:ext cx="173037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AU" sz="1400" dirty="0">
                <a:latin typeface="Times New Roman" pitchFamily="18" charset="0"/>
              </a:rPr>
              <a:t>most OTC medicines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276600" y="3483005"/>
            <a:ext cx="1474788" cy="954107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AU" sz="1400" dirty="0">
                <a:latin typeface="Times New Roman" pitchFamily="18" charset="0"/>
              </a:rPr>
              <a:t>many </a:t>
            </a:r>
            <a:r>
              <a:rPr lang="en-AU" sz="1400" dirty="0" smtClean="0">
                <a:latin typeface="Times New Roman" pitchFamily="18" charset="0"/>
              </a:rPr>
              <a:t>commercial</a:t>
            </a:r>
            <a:endParaRPr lang="en-AU" sz="1400" dirty="0">
              <a:latin typeface="Times New Roman" pitchFamily="18" charset="0"/>
            </a:endParaRPr>
          </a:p>
          <a:p>
            <a:pPr eaLnBrk="0" hangingPunct="0"/>
            <a:r>
              <a:rPr lang="en-AU" sz="1400" dirty="0">
                <a:latin typeface="Times New Roman" pitchFamily="18" charset="0"/>
              </a:rPr>
              <a:t>alternative</a:t>
            </a:r>
          </a:p>
          <a:p>
            <a:pPr eaLnBrk="0" hangingPunct="0"/>
            <a:r>
              <a:rPr lang="en-AU" sz="1400" dirty="0" smtClean="0">
                <a:latin typeface="Times New Roman" pitchFamily="18" charset="0"/>
              </a:rPr>
              <a:t>medicines and TM</a:t>
            </a:r>
            <a:endParaRPr lang="en-AU" sz="1400" dirty="0">
              <a:latin typeface="Times New Roman" pitchFamily="18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275856" y="4636293"/>
            <a:ext cx="1586533" cy="73866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AU" sz="1400" dirty="0" smtClean="0">
                <a:latin typeface="Times New Roman" pitchFamily="18" charset="0"/>
              </a:rPr>
              <a:t>Simple topical</a:t>
            </a:r>
            <a:endParaRPr lang="en-AU" sz="1400" dirty="0">
              <a:latin typeface="Times New Roman" pitchFamily="18" charset="0"/>
            </a:endParaRPr>
          </a:p>
          <a:p>
            <a:pPr eaLnBrk="0" hangingPunct="0"/>
            <a:r>
              <a:rPr lang="en-AU" sz="1400" dirty="0" smtClean="0">
                <a:latin typeface="Times New Roman" pitchFamily="18" charset="0"/>
              </a:rPr>
              <a:t>pharmaceuticals</a:t>
            </a:r>
          </a:p>
          <a:p>
            <a:pPr eaLnBrk="0" hangingPunct="0"/>
            <a:endParaRPr lang="en-AU" sz="1400" dirty="0">
              <a:latin typeface="Times New Roman" pitchFamily="18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64088" y="2020192"/>
            <a:ext cx="769441" cy="1336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vert="vert" wrap="square">
            <a:spAutoFit/>
          </a:bodyPr>
          <a:lstStyle/>
          <a:p>
            <a:pPr eaLnBrk="0" hangingPunct="0"/>
            <a:endParaRPr lang="en-AU" sz="1000" dirty="0">
              <a:latin typeface="Times New Roman" pitchFamily="18" charset="0"/>
            </a:endParaRPr>
          </a:p>
          <a:p>
            <a:pPr eaLnBrk="0" hangingPunct="0"/>
            <a:r>
              <a:rPr lang="en-AU" sz="1400" dirty="0" smtClean="0">
                <a:latin typeface="Times New Roman" pitchFamily="18" charset="0"/>
              </a:rPr>
              <a:t>Premarket evaluation </a:t>
            </a:r>
            <a:endParaRPr lang="en-AU" sz="1400" dirty="0">
              <a:latin typeface="Times New Roman" pitchFamily="18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265387" y="2036763"/>
            <a:ext cx="553998" cy="25443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vert="vert" wrap="square">
            <a:spAutoFit/>
          </a:bodyPr>
          <a:lstStyle/>
          <a:p>
            <a:pPr eaLnBrk="0" hangingPunct="0"/>
            <a:endParaRPr lang="en-AU" sz="1000" dirty="0" smtClean="0">
              <a:latin typeface="Times New Roman" pitchFamily="18" charset="0"/>
            </a:endParaRPr>
          </a:p>
          <a:p>
            <a:pPr eaLnBrk="0" hangingPunct="0"/>
            <a:r>
              <a:rPr lang="en-AU" sz="1400" dirty="0" smtClean="0">
                <a:latin typeface="Times New Roman" pitchFamily="18" charset="0"/>
              </a:rPr>
              <a:t>           GMP Licensing </a:t>
            </a:r>
            <a:endParaRPr lang="en-AU" sz="1400" dirty="0">
              <a:latin typeface="Times New Roman" pitchFamily="18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948264" y="2036763"/>
            <a:ext cx="400110" cy="3984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vert="vert" wrap="square">
            <a:spAutoFit/>
          </a:bodyPr>
          <a:lstStyle/>
          <a:p>
            <a:pPr eaLnBrk="0" hangingPunct="0"/>
            <a:r>
              <a:rPr lang="en-AU" sz="1400" dirty="0" smtClean="0">
                <a:latin typeface="Times New Roman" pitchFamily="18" charset="0"/>
              </a:rPr>
              <a:t>                             Standards and  testing</a:t>
            </a:r>
            <a:endParaRPr lang="en-AU" sz="1400" dirty="0">
              <a:latin typeface="Times New Roman" pitchFamily="18" charset="0"/>
            </a:endParaRP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611188" y="2492375"/>
            <a:ext cx="1295400" cy="431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latin typeface="Times New Roman" pitchFamily="18" charset="0"/>
              </a:rPr>
              <a:t>registration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611188" y="3716263"/>
            <a:ext cx="1295400" cy="504825"/>
          </a:xfrm>
          <a:prstGeom prst="rightArrow">
            <a:avLst>
              <a:gd name="adj1" fmla="val 50000"/>
              <a:gd name="adj2" fmla="val 6415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latin typeface="Times New Roman" pitchFamily="18" charset="0"/>
              </a:rPr>
              <a:t>listing</a:t>
            </a: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625866" y="5013424"/>
            <a:ext cx="1295400" cy="431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latin typeface="Times New Roman" pitchFamily="18" charset="0"/>
              </a:rPr>
              <a:t>exempt</a:t>
            </a:r>
          </a:p>
        </p:txBody>
      </p:sp>
      <p:sp>
        <p:nvSpPr>
          <p:cNvPr id="8219" name="Rectangle 27"/>
          <p:cNvSpPr>
            <a:spLocks noGrp="1" noChangeArrowheads="1"/>
          </p:cNvSpPr>
          <p:nvPr>
            <p:ph type="title"/>
          </p:nvPr>
        </p:nvSpPr>
        <p:spPr>
          <a:xfrm>
            <a:off x="467544" y="269776"/>
            <a:ext cx="7887159" cy="926976"/>
          </a:xfrm>
          <a:noFill/>
        </p:spPr>
        <p:txBody>
          <a:bodyPr vert="horz">
            <a:normAutofit/>
          </a:bodyPr>
          <a:lstStyle/>
          <a:p>
            <a:pPr eaLnBrk="1" hangingPunct="1"/>
            <a:r>
              <a:rPr lang="en-AU" sz="3600" b="1" cap="none" dirty="0" smtClean="0">
                <a:solidFill>
                  <a:schemeClr val="bg1"/>
                </a:solidFill>
              </a:rPr>
              <a:t>Risk-managed regulation of medicines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1802123" y="1455167"/>
            <a:ext cx="655258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AU" sz="2400" dirty="0" smtClean="0">
                <a:latin typeface="Times New Roman" pitchFamily="18" charset="0"/>
              </a:rPr>
              <a:t>Entry </a:t>
            </a:r>
            <a:r>
              <a:rPr lang="en-AU" sz="2400" dirty="0">
                <a:latin typeface="Times New Roman" pitchFamily="18" charset="0"/>
              </a:rPr>
              <a:t>on Australian Register of Therapeutic Goods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28384" y="1979548"/>
            <a:ext cx="115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C00000"/>
                </a:solidFill>
              </a:rPr>
              <a:t>High risk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2496" y="5093732"/>
            <a:ext cx="104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B050"/>
                </a:solidFill>
              </a:rPr>
              <a:t>Low risk</a:t>
            </a:r>
            <a:endParaRPr lang="en-AU" b="1" dirty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588165" y="2492375"/>
            <a:ext cx="0" cy="267446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3310" y="3356992"/>
            <a:ext cx="800219" cy="12239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vert" wrap="square" rtlCol="0">
            <a:spAutoFit/>
          </a:bodyPr>
          <a:lstStyle/>
          <a:p>
            <a:endParaRPr lang="en-AU" sz="1400" dirty="0" smtClean="0"/>
          </a:p>
          <a:p>
            <a:r>
              <a:rPr lang="en-AU" sz="1200" dirty="0" smtClean="0"/>
              <a:t>Self assessment and TGA  aud</a:t>
            </a:r>
            <a:r>
              <a:rPr lang="en-AU" sz="1400" dirty="0" smtClean="0"/>
              <a:t>it</a:t>
            </a:r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5373216"/>
            <a:ext cx="155959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1200" dirty="0" smtClean="0">
                <a:latin typeface="Times New Roman" pitchFamily="18" charset="0"/>
                <a:cs typeface="Times New Roman" pitchFamily="18" charset="0"/>
              </a:rPr>
              <a:t>Individually made products </a:t>
            </a:r>
            <a:endParaRPr lang="en-A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4258" y="1988840"/>
            <a:ext cx="400110" cy="4008762"/>
          </a:xfrm>
          <a:prstGeom prst="rect">
            <a:avLst/>
          </a:prstGeom>
          <a:solidFill>
            <a:srgbClr val="00B0F0"/>
          </a:solidFill>
        </p:spPr>
        <p:txBody>
          <a:bodyPr vert="vert" wrap="square" rtlCol="0">
            <a:spAutoFit/>
          </a:bodyPr>
          <a:lstStyle/>
          <a:p>
            <a:r>
              <a:rPr lang="en-AU" sz="14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A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 market monitoring  </a:t>
            </a:r>
            <a:endParaRPr lang="en-A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06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4" grpId="0" animBg="1"/>
      <p:bldP spid="8205" grpId="0" animBg="1"/>
      <p:bldP spid="8206" grpId="0" animBg="1"/>
      <p:bldP spid="6" grpId="0" animBg="1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1819672"/>
            <a:ext cx="7056784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Rational use by users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187624" y="3645024"/>
            <a:ext cx="7056784" cy="3383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Informatics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187624" y="3068960"/>
            <a:ext cx="7056784" cy="3383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Education &amp; training of practitioners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187624" y="3356992"/>
            <a:ext cx="7056784" cy="3383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Innovation and evidence base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187624" y="2690918"/>
            <a:ext cx="7056784" cy="3780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Clinical practice including  guidelines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1187624" y="2251720"/>
            <a:ext cx="4104456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Product quality and safety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5292080" y="2251720"/>
            <a:ext cx="2952328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Product efficacy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330955" y="260648"/>
            <a:ext cx="6393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chemeClr val="bg1"/>
                </a:solidFill>
              </a:rPr>
              <a:t>Achieving a quality medical system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12" name="Flowchart: Extract 11"/>
          <p:cNvSpPr/>
          <p:nvPr/>
        </p:nvSpPr>
        <p:spPr>
          <a:xfrm>
            <a:off x="1187624" y="4005064"/>
            <a:ext cx="3168352" cy="160588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Registration of</a:t>
            </a:r>
          </a:p>
          <a:p>
            <a:pPr algn="ctr"/>
            <a:r>
              <a:rPr lang="en-AU" sz="2000" dirty="0" smtClean="0"/>
              <a:t>Practitioners </a:t>
            </a:r>
            <a:endParaRPr lang="en-AU" sz="2000" dirty="0"/>
          </a:p>
        </p:txBody>
      </p:sp>
      <p:sp>
        <p:nvSpPr>
          <p:cNvPr id="13" name="Flowchart: Extract 12"/>
          <p:cNvSpPr/>
          <p:nvPr/>
        </p:nvSpPr>
        <p:spPr>
          <a:xfrm>
            <a:off x="5076056" y="4005064"/>
            <a:ext cx="3168352" cy="160588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Regulation of products  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1206236" y="5613070"/>
            <a:ext cx="7038172" cy="3362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  Standards, guidelines  ……… </a:t>
            </a:r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1206236" y="5949280"/>
            <a:ext cx="7038172" cy="3362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Research and  development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42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589939"/>
              </p:ext>
            </p:extLst>
          </p:nvPr>
        </p:nvGraphicFramePr>
        <p:xfrm>
          <a:off x="1290879" y="1484784"/>
          <a:ext cx="60960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41097"/>
                <a:gridCol w="1506903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Type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Method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Evidence 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Prescription </a:t>
                      </a:r>
                    </a:p>
                    <a:p>
                      <a:r>
                        <a:rPr lang="en-AU" dirty="0" smtClean="0"/>
                        <a:t>Medicine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Registered  medicine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Independent  evaluation of evidence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Scientific : RCT/</a:t>
                      </a:r>
                    </a:p>
                    <a:p>
                      <a:r>
                        <a:rPr lang="en-AU" dirty="0" smtClean="0"/>
                        <a:t>Meta analysis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OTC</a:t>
                      </a:r>
                    </a:p>
                    <a:p>
                      <a:r>
                        <a:rPr lang="en-AU" dirty="0" smtClean="0"/>
                        <a:t>Medicine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Registered medicine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Use of approved active substance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 smtClean="0"/>
                    </a:p>
                    <a:p>
                      <a:r>
                        <a:rPr lang="en-AU" dirty="0" smtClean="0"/>
                        <a:t>Scientific 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TM/CAM 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rgbClr val="00B050"/>
                          </a:solidFill>
                        </a:rPr>
                        <a:t>Listed medicine</a:t>
                      </a:r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Self certification that suitable evidence held.</a:t>
                      </a:r>
                    </a:p>
                    <a:p>
                      <a:r>
                        <a:rPr lang="en-AU" dirty="0" smtClean="0"/>
                        <a:t>Audit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Traditional and/or scientific  </a:t>
                      </a:r>
                      <a:endParaRPr lang="en-AU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Individual patient medication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Exempt from Register 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Informed consent by patient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Practitioner expertise </a:t>
                      </a:r>
                    </a:p>
                    <a:p>
                      <a:r>
                        <a:rPr lang="en-AU" dirty="0" smtClean="0"/>
                        <a:t>(registration)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stCxn id="10" idx="2"/>
            <a:endCxn id="12" idx="0"/>
          </p:cNvCxnSpPr>
          <p:nvPr/>
        </p:nvCxnSpPr>
        <p:spPr>
          <a:xfrm flipH="1">
            <a:off x="8203140" y="2183378"/>
            <a:ext cx="1" cy="3643372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99637" y="1844824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rgbClr val="FF0000"/>
                </a:solidFill>
              </a:rPr>
              <a:t>High risk </a:t>
            </a:r>
            <a:endParaRPr lang="en-AU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9711" y="5826750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rgbClr val="00B050"/>
                </a:solidFill>
              </a:rPr>
              <a:t>Low risk</a:t>
            </a:r>
            <a:endParaRPr lang="en-AU" sz="1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40770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B050"/>
                </a:solidFill>
              </a:rPr>
              <a:t>TM/CAM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4005064"/>
            <a:ext cx="134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B050"/>
                </a:solidFill>
              </a:rPr>
              <a:t>Traditional and/or scientific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26064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Supporting evidence of efficacy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ocuments\IMG_20160922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3316"/>
            <a:ext cx="3528392" cy="49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Requirements  for accepting  </a:t>
            </a:r>
            <a:r>
              <a:rPr lang="en-AU" sz="2800" u="sng" dirty="0" smtClean="0">
                <a:solidFill>
                  <a:schemeClr val="bg1"/>
                </a:solidFill>
              </a:rPr>
              <a:t>traditional</a:t>
            </a:r>
            <a:r>
              <a:rPr lang="en-AU" sz="2800" dirty="0" smtClean="0">
                <a:solidFill>
                  <a:schemeClr val="bg1"/>
                </a:solidFill>
              </a:rPr>
              <a:t> evidence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563888" y="1559981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AU" sz="2400" dirty="0" smtClean="0"/>
              <a:t> Evidence that the medicine or ingredient has been used traditionally for at least 75 years.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AU" sz="2400" dirty="0" smtClean="0"/>
              <a:t> Usually indicated uses are limited to  statements of health benefit.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AU" sz="2400" dirty="0" smtClean="0"/>
              <a:t> Product label includes  e.g.  ‘traditionally used in Chinese herbal medicine’.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AU" sz="2400" dirty="0" smtClean="0"/>
              <a:t> Can have products with indications based on both scientific and traditional evidence.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4082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3450696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sz="2000" dirty="0" smtClean="0"/>
              <a:t>Chinese medicines are generally regulated as low risk products.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sz="2000" dirty="0" smtClean="0"/>
              <a:t>Commercial CM products can make health claims rather than claims of therapeutic effect.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sz="2000" dirty="0" smtClean="0"/>
              <a:t>Commercial products labels must indicate when  claims are based on traditional use.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sz="2000" dirty="0" smtClean="0"/>
              <a:t>More substantial  therapeutic claims must be supported by scientific evidence. 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sz="2000" dirty="0" smtClean="0"/>
              <a:t>Individually prepared medicines for patients are exempt.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sz="2000" dirty="0" smtClean="0"/>
              <a:t>Post market monitoring: testing and adverse event reporting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AU" sz="2000" dirty="0" smtClean="0"/>
              <a:t>Modernisation of CM increases the expectation by regulators for scientific evidence of efficacy.  </a:t>
            </a:r>
            <a:endParaRPr lang="en-AU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Main points </a:t>
            </a:r>
            <a:r>
              <a:rPr lang="en-AU" sz="2000" dirty="0" smtClean="0"/>
              <a:t>(products)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8073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1801" y="3316616"/>
            <a:ext cx="3096343" cy="256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Rational use by users</a:t>
            </a:r>
            <a:endParaRPr lang="en-AU" sz="1200" dirty="0"/>
          </a:p>
        </p:txBody>
      </p:sp>
      <p:sp>
        <p:nvSpPr>
          <p:cNvPr id="4" name="Rectangle 3"/>
          <p:cNvSpPr/>
          <p:nvPr/>
        </p:nvSpPr>
        <p:spPr>
          <a:xfrm>
            <a:off x="2771801" y="4365104"/>
            <a:ext cx="3096343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Informatics</a:t>
            </a:r>
            <a:endParaRPr lang="en-AU" sz="1200" dirty="0"/>
          </a:p>
        </p:txBody>
      </p:sp>
      <p:sp>
        <p:nvSpPr>
          <p:cNvPr id="5" name="Rectangle 4"/>
          <p:cNvSpPr/>
          <p:nvPr/>
        </p:nvSpPr>
        <p:spPr>
          <a:xfrm>
            <a:off x="2771800" y="4005064"/>
            <a:ext cx="3096344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Education &amp; training of practitioners</a:t>
            </a:r>
            <a:endParaRPr lang="en-AU" sz="1200" dirty="0"/>
          </a:p>
        </p:txBody>
      </p:sp>
      <p:sp>
        <p:nvSpPr>
          <p:cNvPr id="6" name="Rectangle 5"/>
          <p:cNvSpPr/>
          <p:nvPr/>
        </p:nvSpPr>
        <p:spPr>
          <a:xfrm>
            <a:off x="2771800" y="4149081"/>
            <a:ext cx="3096344" cy="2160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Innovation and evidence base</a:t>
            </a:r>
            <a:endParaRPr lang="en-AU" sz="1200" dirty="0"/>
          </a:p>
        </p:txBody>
      </p:sp>
      <p:sp>
        <p:nvSpPr>
          <p:cNvPr id="7" name="Rectangle 6"/>
          <p:cNvSpPr/>
          <p:nvPr/>
        </p:nvSpPr>
        <p:spPr>
          <a:xfrm>
            <a:off x="2771800" y="3805987"/>
            <a:ext cx="3096344" cy="1990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Clinical practice including  guidelines</a:t>
            </a:r>
            <a:endParaRPr lang="en-AU" sz="1200" dirty="0"/>
          </a:p>
        </p:txBody>
      </p:sp>
      <p:sp>
        <p:nvSpPr>
          <p:cNvPr id="8" name="Rectangle 7"/>
          <p:cNvSpPr/>
          <p:nvPr/>
        </p:nvSpPr>
        <p:spPr>
          <a:xfrm>
            <a:off x="2771800" y="3560440"/>
            <a:ext cx="1512168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Product  Q &amp; S</a:t>
            </a:r>
            <a:endParaRPr lang="en-AU" sz="1200" dirty="0"/>
          </a:p>
        </p:txBody>
      </p:sp>
      <p:sp>
        <p:nvSpPr>
          <p:cNvPr id="9" name="Rectangle 8"/>
          <p:cNvSpPr/>
          <p:nvPr/>
        </p:nvSpPr>
        <p:spPr>
          <a:xfrm>
            <a:off x="4283968" y="3560440"/>
            <a:ext cx="1584176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Product efficacy</a:t>
            </a:r>
            <a:endParaRPr lang="en-AU" sz="1200" dirty="0"/>
          </a:p>
        </p:txBody>
      </p:sp>
      <p:sp>
        <p:nvSpPr>
          <p:cNvPr id="14" name="Rectangle 13"/>
          <p:cNvSpPr/>
          <p:nvPr/>
        </p:nvSpPr>
        <p:spPr>
          <a:xfrm>
            <a:off x="2627784" y="5589240"/>
            <a:ext cx="33123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  </a:t>
            </a:r>
            <a:r>
              <a:rPr lang="en-AU" sz="1200" dirty="0" smtClean="0"/>
              <a:t>Standards, guidelines  ……… </a:t>
            </a:r>
            <a:endParaRPr lang="en-AU" sz="1200" dirty="0"/>
          </a:p>
        </p:txBody>
      </p:sp>
      <p:sp>
        <p:nvSpPr>
          <p:cNvPr id="13" name="Flowchart: Extract 12"/>
          <p:cNvSpPr/>
          <p:nvPr/>
        </p:nvSpPr>
        <p:spPr>
          <a:xfrm>
            <a:off x="4139952" y="4591980"/>
            <a:ext cx="1800200" cy="99726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Regulation of products  </a:t>
            </a:r>
            <a:endParaRPr lang="en-AU" sz="1200" dirty="0"/>
          </a:p>
        </p:txBody>
      </p:sp>
      <p:sp>
        <p:nvSpPr>
          <p:cNvPr id="12" name="Flowchart: Extract 11"/>
          <p:cNvSpPr/>
          <p:nvPr/>
        </p:nvSpPr>
        <p:spPr>
          <a:xfrm>
            <a:off x="2627783" y="4591980"/>
            <a:ext cx="1899719" cy="99726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/>
              <a:t>Registration of</a:t>
            </a:r>
          </a:p>
          <a:p>
            <a:pPr algn="ctr"/>
            <a:r>
              <a:rPr lang="en-AU" sz="1000" dirty="0" smtClean="0"/>
              <a:t>Practitioners </a:t>
            </a:r>
            <a:endParaRPr lang="en-AU" sz="1000" dirty="0"/>
          </a:p>
        </p:txBody>
      </p:sp>
      <p:sp>
        <p:nvSpPr>
          <p:cNvPr id="15" name="Rectangle 14"/>
          <p:cNvSpPr/>
          <p:nvPr/>
        </p:nvSpPr>
        <p:spPr>
          <a:xfrm>
            <a:off x="2627784" y="5805265"/>
            <a:ext cx="3312368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Research and  development </a:t>
            </a:r>
            <a:endParaRPr lang="en-A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836712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4. </a:t>
            </a:r>
            <a:r>
              <a:rPr lang="en-AU" sz="4400" dirty="0" smtClean="0"/>
              <a:t>Registration  of Practitioners</a:t>
            </a:r>
          </a:p>
          <a:p>
            <a:r>
              <a:rPr lang="en-AU" sz="2800" dirty="0" smtClean="0"/>
              <a:t>(Chinese Medicine Board of Australia within the Australian Health Practitioners Regulation Agency)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7066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AU" dirty="0" smtClean="0"/>
              <a:t>The national registration system for Chinese Medicine practitioners commenced in July 2012.</a:t>
            </a:r>
          </a:p>
          <a:p>
            <a:pPr>
              <a:buClr>
                <a:schemeClr val="tx1"/>
              </a:buClr>
            </a:pPr>
            <a:r>
              <a:rPr lang="en-AU" dirty="0" smtClean="0"/>
              <a:t>Its primary purpose is to protect public health and safety.</a:t>
            </a:r>
          </a:p>
          <a:p>
            <a:pPr>
              <a:buClr>
                <a:schemeClr val="tx1"/>
              </a:buClr>
            </a:pPr>
            <a:r>
              <a:rPr lang="en-AU" dirty="0" smtClean="0"/>
              <a:t>Competent and ethical practitioners are registered. </a:t>
            </a:r>
          </a:p>
          <a:p>
            <a:pPr>
              <a:buClr>
                <a:schemeClr val="tx1"/>
              </a:buClr>
            </a:pPr>
            <a:r>
              <a:rPr lang="en-AU" dirty="0" smtClean="0"/>
              <a:t>It aims at minimum regulatory force. </a:t>
            </a:r>
          </a:p>
          <a:p>
            <a:pPr>
              <a:buClr>
                <a:schemeClr val="tx1"/>
              </a:buClr>
            </a:pPr>
            <a:r>
              <a:rPr lang="en-AU" dirty="0" smtClean="0"/>
              <a:t>The legislation is based on the use of protected  titles (e.g. acupuncturist, CM practitioner).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072"/>
            <a:ext cx="8229600" cy="1252728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Key principles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AU" dirty="0" smtClean="0"/>
              <a:t>Accredited bachelor degree programs of study.</a:t>
            </a:r>
          </a:p>
          <a:p>
            <a:pPr>
              <a:buClr>
                <a:schemeClr val="tx1"/>
              </a:buClr>
            </a:pPr>
            <a:r>
              <a:rPr lang="en-AU" dirty="0" smtClean="0"/>
              <a:t>Recognition of equivalent overseas qualifications.</a:t>
            </a:r>
          </a:p>
          <a:p>
            <a:pPr>
              <a:buClr>
                <a:schemeClr val="tx1"/>
              </a:buClr>
            </a:pPr>
            <a:r>
              <a:rPr lang="en-AU" dirty="0" smtClean="0"/>
              <a:t>Compliance required with certain standards (C</a:t>
            </a:r>
            <a:r>
              <a:rPr lang="en-AU" sz="2400" dirty="0" smtClean="0"/>
              <a:t>riminal history, English proficiency, CPD, Indemnity insurance, </a:t>
            </a:r>
            <a:r>
              <a:rPr lang="en-AU" sz="2400" dirty="0" err="1" smtClean="0"/>
              <a:t>Recency</a:t>
            </a:r>
            <a:r>
              <a:rPr lang="en-AU" sz="2400" dirty="0" smtClean="0"/>
              <a:t> of practice).</a:t>
            </a:r>
            <a:r>
              <a:rPr lang="en-AU" dirty="0" smtClean="0"/>
              <a:t>  </a:t>
            </a:r>
          </a:p>
          <a:p>
            <a:pPr>
              <a:buClr>
                <a:schemeClr val="tx1"/>
              </a:buClr>
            </a:pPr>
            <a:r>
              <a:rPr lang="en-AU" dirty="0" smtClean="0"/>
              <a:t>3 Divisions: acupuncture, Chinese herbal medicine and Chinese herbal dispensing.</a:t>
            </a:r>
          </a:p>
          <a:p>
            <a:pPr>
              <a:buClr>
                <a:schemeClr val="tx1"/>
              </a:buClr>
            </a:pPr>
            <a:r>
              <a:rPr lang="en-AU" dirty="0" smtClean="0"/>
              <a:t>Notification mechanism for complaints about registered practitioners. 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aspects of registration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65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ocuments\AHPRA\Accreditation stand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59522"/>
            <a:ext cx="4392488" cy="57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03232" cy="49838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Accreditation of courses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0781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	Acupuncture 		            1722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Chinese herbal medicine   	  50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Chinese herbal dispensing       45  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      Regd. in 2 or 3 Divisions        2928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Other	                                            17</a:t>
            </a:r>
          </a:p>
          <a:p>
            <a:pPr marL="0" indent="0">
              <a:buNone/>
            </a:pPr>
            <a:r>
              <a:rPr lang="en-AU" dirty="0" smtClean="0"/>
              <a:t>           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              </a:t>
            </a:r>
            <a:r>
              <a:rPr lang="en-AU" dirty="0" smtClean="0">
                <a:solidFill>
                  <a:schemeClr val="tx1"/>
                </a:solidFill>
              </a:rPr>
              <a:t>Total			            4762</a:t>
            </a:r>
            <a:r>
              <a:rPr lang="en-AU" dirty="0" smtClean="0"/>
              <a:t>	</a:t>
            </a:r>
          </a:p>
          <a:p>
            <a:pPr marL="0" indent="0">
              <a:buNone/>
            </a:pPr>
            <a:r>
              <a:rPr lang="en-AU" dirty="0" smtClean="0"/>
              <a:t>		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Numbers registered in June 2016</a:t>
            </a:r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91680" y="4869160"/>
            <a:ext cx="504056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owner\AppData\Local\Microsoft\Windows\Temporary Internet Files\Content.IE5\FRKUXWH8\Yin-Yang[1]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2636912"/>
            <a:ext cx="21602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2824336"/>
            <a:ext cx="8229600" cy="3124944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AU" dirty="0" smtClean="0"/>
              <a:t>52.3% are female.</a:t>
            </a:r>
          </a:p>
          <a:p>
            <a:pPr>
              <a:buClr>
                <a:schemeClr val="tx1"/>
              </a:buClr>
            </a:pPr>
            <a:r>
              <a:rPr lang="en-AU" dirty="0" smtClean="0"/>
              <a:t>28% gained their initial qualification overseas.</a:t>
            </a:r>
          </a:p>
          <a:p>
            <a:pPr>
              <a:buClr>
                <a:schemeClr val="tx1"/>
              </a:buClr>
            </a:pPr>
            <a:r>
              <a:rPr lang="en-AU" dirty="0" smtClean="0"/>
              <a:t>95% work in community clinics.</a:t>
            </a:r>
          </a:p>
          <a:p>
            <a:pPr>
              <a:buClr>
                <a:schemeClr val="tx1"/>
              </a:buClr>
            </a:pPr>
            <a:r>
              <a:rPr lang="en-AU" dirty="0" smtClean="0"/>
              <a:t>There are no TCM hospitals in Australia.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Registered practitioners</a:t>
            </a:r>
            <a:endParaRPr lang="en-AU" dirty="0"/>
          </a:p>
        </p:txBody>
      </p:sp>
      <p:pic>
        <p:nvPicPr>
          <p:cNvPr id="2050" name="Picture 2" descr="C:\Users\owner\AppData\Local\Microsoft\Windows\Temporary Internet Files\Content.IE5\BPLWQYQA\Thumbnai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34" y="4613870"/>
            <a:ext cx="23812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1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AU" dirty="0" smtClean="0"/>
              <a:t> CM practitioners are now registered on a similar basis to other health professions.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AU" dirty="0" smtClean="0"/>
              <a:t> Competency is based on accredited programs of study or equivalent at the degree level.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AU" dirty="0" smtClean="0"/>
              <a:t> Proficiency in English is required.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AU" dirty="0" smtClean="0"/>
              <a:t> Practitioners cannot use some higher risk herbs.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AU" dirty="0" smtClean="0"/>
              <a:t> No government subsidy for CM services but some funding via private health insurance.  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AU" dirty="0" smtClean="0"/>
              <a:t> Little integration as yet into the wider health system.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Main points </a:t>
            </a:r>
            <a:r>
              <a:rPr lang="en-AU" sz="2000" dirty="0" smtClean="0"/>
              <a:t>(practitioners)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5179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876397" cy="3450696"/>
          </a:xfrm>
        </p:spPr>
        <p:txBody>
          <a:bodyPr/>
          <a:lstStyle/>
          <a:p>
            <a:pPr marL="0" indent="0">
              <a:buNone/>
            </a:pPr>
            <a:r>
              <a:rPr lang="en-AU" sz="3600" dirty="0" smtClean="0"/>
              <a:t>1.  </a:t>
            </a:r>
            <a:r>
              <a:rPr lang="en-AU" sz="3600" dirty="0"/>
              <a:t>Research and development. </a:t>
            </a:r>
          </a:p>
          <a:p>
            <a:pPr marL="0" indent="0">
              <a:buNone/>
            </a:pPr>
            <a:r>
              <a:rPr lang="en-AU" sz="3600" dirty="0" smtClean="0"/>
              <a:t>2</a:t>
            </a:r>
            <a:r>
              <a:rPr lang="en-AU" sz="3600" dirty="0"/>
              <a:t>. </a:t>
            </a:r>
            <a:r>
              <a:rPr lang="en-AU" sz="3600" dirty="0" smtClean="0"/>
              <a:t> Standards</a:t>
            </a:r>
            <a:r>
              <a:rPr lang="en-AU" sz="3600" dirty="0"/>
              <a:t>, guidelines ……. </a:t>
            </a:r>
            <a:endParaRPr lang="en-AU" sz="3600" dirty="0" smtClean="0"/>
          </a:p>
          <a:p>
            <a:pPr marL="0" indent="0">
              <a:buNone/>
            </a:pPr>
            <a:r>
              <a:rPr lang="en-AU" sz="3600" dirty="0" smtClean="0"/>
              <a:t>3.  Regulation of medicines and devices.</a:t>
            </a:r>
          </a:p>
          <a:p>
            <a:pPr marL="0" indent="0">
              <a:buNone/>
            </a:pPr>
            <a:r>
              <a:rPr lang="en-AU" sz="3600" dirty="0" smtClean="0"/>
              <a:t>4.  Registration </a:t>
            </a:r>
            <a:r>
              <a:rPr lang="en-AU" sz="3600" dirty="0"/>
              <a:t>of practitioners.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Performance framework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61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GWJTJ82E\risk-management-guid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7321"/>
            <a:ext cx="9140168" cy="60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5" y="2323747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AU" sz="2400" dirty="0" smtClean="0"/>
              <a:t>Progressing the evidence base: both traditional </a:t>
            </a:r>
            <a:r>
              <a:rPr lang="en-AU" sz="2400" dirty="0" smtClean="0"/>
              <a:t>use </a:t>
            </a:r>
            <a:r>
              <a:rPr lang="en-AU" sz="2400" dirty="0" smtClean="0"/>
              <a:t>and scientific evidence. </a:t>
            </a:r>
            <a:endParaRPr lang="en-AU" sz="24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AU" sz="2400" dirty="0"/>
              <a:t>Soft </a:t>
            </a:r>
            <a:r>
              <a:rPr lang="en-AU" sz="2400" dirty="0" smtClean="0"/>
              <a:t>boundaries </a:t>
            </a:r>
            <a:r>
              <a:rPr lang="en-AU" sz="2400" dirty="0"/>
              <a:t>around protected professional titles.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AU" sz="2400" dirty="0" smtClean="0"/>
              <a:t>Achieving greater </a:t>
            </a:r>
            <a:r>
              <a:rPr lang="en-AU" sz="2400" dirty="0"/>
              <a:t>integration into the Australian </a:t>
            </a:r>
            <a:r>
              <a:rPr lang="en-AU" sz="2400" dirty="0" smtClean="0"/>
              <a:t>healthcare </a:t>
            </a:r>
            <a:r>
              <a:rPr lang="en-AU" sz="2400" dirty="0"/>
              <a:t>system.  </a:t>
            </a:r>
          </a:p>
          <a:p>
            <a:pPr marL="285750" indent="-285750">
              <a:buFont typeface="Wingdings" pitchFamily="2" charset="2"/>
              <a:buChar char="Ø"/>
            </a:pP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69269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Main challenges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68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2179" y="2675467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8000" dirty="0" smtClean="0"/>
              <a:t>Thank you </a:t>
            </a:r>
            <a:endParaRPr lang="en-AU" sz="8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99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1801" y="3316616"/>
            <a:ext cx="3096343" cy="256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Rational use by users</a:t>
            </a:r>
            <a:endParaRPr lang="en-AU" sz="1200" dirty="0"/>
          </a:p>
        </p:txBody>
      </p:sp>
      <p:sp>
        <p:nvSpPr>
          <p:cNvPr id="4" name="Rectangle 3"/>
          <p:cNvSpPr/>
          <p:nvPr/>
        </p:nvSpPr>
        <p:spPr>
          <a:xfrm>
            <a:off x="2771801" y="4365104"/>
            <a:ext cx="3096343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Informatics</a:t>
            </a:r>
            <a:endParaRPr lang="en-AU" sz="1200" dirty="0"/>
          </a:p>
        </p:txBody>
      </p:sp>
      <p:sp>
        <p:nvSpPr>
          <p:cNvPr id="5" name="Rectangle 4"/>
          <p:cNvSpPr/>
          <p:nvPr/>
        </p:nvSpPr>
        <p:spPr>
          <a:xfrm>
            <a:off x="2771800" y="4005064"/>
            <a:ext cx="3096344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Education &amp; training of practitioners</a:t>
            </a:r>
            <a:endParaRPr lang="en-AU" sz="1200" dirty="0"/>
          </a:p>
        </p:txBody>
      </p:sp>
      <p:sp>
        <p:nvSpPr>
          <p:cNvPr id="6" name="Rectangle 5"/>
          <p:cNvSpPr/>
          <p:nvPr/>
        </p:nvSpPr>
        <p:spPr>
          <a:xfrm>
            <a:off x="2771800" y="4149081"/>
            <a:ext cx="3096344" cy="2160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Innovation and evidence base</a:t>
            </a:r>
            <a:endParaRPr lang="en-AU" sz="1200" dirty="0"/>
          </a:p>
        </p:txBody>
      </p:sp>
      <p:sp>
        <p:nvSpPr>
          <p:cNvPr id="7" name="Rectangle 6"/>
          <p:cNvSpPr/>
          <p:nvPr/>
        </p:nvSpPr>
        <p:spPr>
          <a:xfrm>
            <a:off x="2771800" y="3805987"/>
            <a:ext cx="3096344" cy="1990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Clinical practice including  guidelines</a:t>
            </a:r>
            <a:endParaRPr lang="en-AU" sz="1200" dirty="0"/>
          </a:p>
        </p:txBody>
      </p:sp>
      <p:sp>
        <p:nvSpPr>
          <p:cNvPr id="8" name="Rectangle 7"/>
          <p:cNvSpPr/>
          <p:nvPr/>
        </p:nvSpPr>
        <p:spPr>
          <a:xfrm>
            <a:off x="2771800" y="3560440"/>
            <a:ext cx="1512168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Product  Q &amp; S</a:t>
            </a:r>
            <a:endParaRPr lang="en-AU" sz="1200" dirty="0"/>
          </a:p>
        </p:txBody>
      </p:sp>
      <p:sp>
        <p:nvSpPr>
          <p:cNvPr id="9" name="Rectangle 8"/>
          <p:cNvSpPr/>
          <p:nvPr/>
        </p:nvSpPr>
        <p:spPr>
          <a:xfrm>
            <a:off x="4283968" y="3560440"/>
            <a:ext cx="1584176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Product efficacy</a:t>
            </a:r>
            <a:endParaRPr lang="en-AU" sz="1200" dirty="0"/>
          </a:p>
        </p:txBody>
      </p:sp>
      <p:sp>
        <p:nvSpPr>
          <p:cNvPr id="12" name="Flowchart: Extract 11"/>
          <p:cNvSpPr/>
          <p:nvPr/>
        </p:nvSpPr>
        <p:spPr>
          <a:xfrm>
            <a:off x="2627784" y="4591980"/>
            <a:ext cx="1656184" cy="99726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/>
              <a:t>Registration of</a:t>
            </a:r>
          </a:p>
          <a:p>
            <a:pPr algn="ctr"/>
            <a:r>
              <a:rPr lang="en-AU" sz="1000" dirty="0" err="1" smtClean="0"/>
              <a:t>Practitionerers</a:t>
            </a:r>
            <a:r>
              <a:rPr lang="en-AU" sz="1000" dirty="0" smtClean="0"/>
              <a:t> </a:t>
            </a:r>
            <a:endParaRPr lang="en-AU" sz="1000" dirty="0"/>
          </a:p>
        </p:txBody>
      </p:sp>
      <p:sp>
        <p:nvSpPr>
          <p:cNvPr id="13" name="Flowchart: Extract 12"/>
          <p:cNvSpPr/>
          <p:nvPr/>
        </p:nvSpPr>
        <p:spPr>
          <a:xfrm>
            <a:off x="4283968" y="4591980"/>
            <a:ext cx="1656184" cy="99726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Regulation of products  </a:t>
            </a:r>
            <a:endParaRPr lang="en-AU" sz="1200" dirty="0"/>
          </a:p>
        </p:txBody>
      </p:sp>
      <p:sp>
        <p:nvSpPr>
          <p:cNvPr id="14" name="Rectangle 13"/>
          <p:cNvSpPr/>
          <p:nvPr/>
        </p:nvSpPr>
        <p:spPr>
          <a:xfrm>
            <a:off x="2627784" y="5589240"/>
            <a:ext cx="33123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  </a:t>
            </a:r>
            <a:r>
              <a:rPr lang="en-AU" sz="1200" dirty="0" smtClean="0"/>
              <a:t>Standards, guidelines  ……… </a:t>
            </a:r>
            <a:endParaRPr lang="en-AU" sz="1200" dirty="0"/>
          </a:p>
        </p:txBody>
      </p:sp>
      <p:sp>
        <p:nvSpPr>
          <p:cNvPr id="15" name="Rectangle 14"/>
          <p:cNvSpPr/>
          <p:nvPr/>
        </p:nvSpPr>
        <p:spPr>
          <a:xfrm>
            <a:off x="2627784" y="5805265"/>
            <a:ext cx="3312368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Research and  development </a:t>
            </a:r>
            <a:endParaRPr lang="en-A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980728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4400" dirty="0" smtClean="0"/>
              <a:t> Research and Development</a:t>
            </a:r>
          </a:p>
          <a:p>
            <a:pPr algn="ctr"/>
            <a:r>
              <a:rPr lang="en-AU" sz="3200" dirty="0" smtClean="0"/>
              <a:t>(the evidence base) </a:t>
            </a:r>
          </a:p>
          <a:p>
            <a:endParaRPr lang="en-AU" sz="3200" dirty="0"/>
          </a:p>
          <a:p>
            <a:pPr algn="ctr"/>
            <a:r>
              <a:rPr lang="en-AU" sz="3200" dirty="0" smtClean="0"/>
              <a:t>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9582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6364229" cy="118558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AU" sz="3200" dirty="0" smtClean="0">
                <a:solidFill>
                  <a:srgbClr val="0070C0"/>
                </a:solidFill>
              </a:rPr>
              <a:t> Previously largely traditional evidence,</a:t>
            </a:r>
          </a:p>
          <a:p>
            <a:pPr marL="0" indent="0">
              <a:buNone/>
            </a:pPr>
            <a:r>
              <a:rPr lang="en-AU" sz="3200" dirty="0" smtClean="0"/>
              <a:t> </a:t>
            </a:r>
            <a:r>
              <a:rPr lang="en-AU" sz="3200" dirty="0" smtClean="0">
                <a:solidFill>
                  <a:srgbClr val="FF0000"/>
                </a:solidFill>
              </a:rPr>
              <a:t>but…</a:t>
            </a:r>
            <a:endParaRPr lang="en-AU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A challenge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789040"/>
            <a:ext cx="815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AU" sz="2800" dirty="0">
                <a:solidFill>
                  <a:srgbClr val="0070C0"/>
                </a:solidFill>
              </a:rPr>
              <a:t>modernisation requires more scientific evidence.  </a:t>
            </a:r>
          </a:p>
        </p:txBody>
      </p:sp>
    </p:spTree>
    <p:extLst>
      <p:ext uri="{BB962C8B-B14F-4D97-AF65-F5344CB8AC3E}">
        <p14:creationId xmlns:p14="http://schemas.microsoft.com/office/powerpoint/2010/main" val="7932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92096"/>
            <a:ext cx="8229600" cy="1252728"/>
          </a:xfrm>
        </p:spPr>
        <p:txBody>
          <a:bodyPr/>
          <a:lstStyle/>
          <a:p>
            <a:r>
              <a:rPr lang="en-US" altLang="zh-CN" sz="3600" dirty="0" smtClean="0">
                <a:ea typeface="ＭＳ Ｐゴシック" pitchFamily="34" charset="-128"/>
              </a:rPr>
              <a:t>Key Research Groups in CM in Australia </a:t>
            </a:r>
            <a:endParaRPr lang="zh-CN" altLang="en-US" sz="3200" dirty="0" smtClean="0">
              <a:ea typeface="ＭＳ Ｐゴシック" pitchFamily="34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2780928"/>
            <a:ext cx="8229600" cy="4608512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tx1"/>
                </a:solidFill>
                <a:ea typeface="ＭＳ Ｐゴシック" pitchFamily="34" charset="-128"/>
              </a:rPr>
              <a:t>RMIT University</a:t>
            </a:r>
            <a:r>
              <a:rPr lang="en-US" altLang="zh-CN" sz="2800" dirty="0" smtClean="0">
                <a:ea typeface="ＭＳ Ｐゴシック" pitchFamily="34" charset="-128"/>
              </a:rPr>
              <a:t>: WHOCC, </a:t>
            </a:r>
            <a:r>
              <a:rPr lang="en-US" altLang="zh-CN" sz="2800" dirty="0" err="1" smtClean="0">
                <a:ea typeface="ＭＳ Ｐゴシック" pitchFamily="34" charset="-128"/>
              </a:rPr>
              <a:t>HIRi</a:t>
            </a:r>
            <a:r>
              <a:rPr lang="en-US" altLang="zh-CN" sz="2800" dirty="0" smtClean="0">
                <a:ea typeface="ＭＳ Ｐゴシック" pitchFamily="34" charset="-128"/>
              </a:rPr>
              <a:t>-TCM, CAIRCCM</a:t>
            </a:r>
          </a:p>
          <a:p>
            <a:r>
              <a:rPr lang="en-US" altLang="zh-CN" sz="2800" dirty="0" smtClean="0">
                <a:solidFill>
                  <a:schemeClr val="tx1"/>
                </a:solidFill>
                <a:ea typeface="ＭＳ Ｐゴシック" pitchFamily="34" charset="-128"/>
              </a:rPr>
              <a:t>University of Sydney</a:t>
            </a:r>
            <a:r>
              <a:rPr lang="en-US" altLang="zh-CN" sz="2800" dirty="0" smtClean="0">
                <a:ea typeface="ＭＳ Ｐゴシック" pitchFamily="34" charset="-128"/>
              </a:rPr>
              <a:t>: HMREC, I-TCM, JCTCM</a:t>
            </a:r>
            <a:endParaRPr lang="zh-CN" altLang="en-US" sz="2800" dirty="0" smtClean="0">
              <a:ea typeface="ＭＳ Ｐゴシック" pitchFamily="34" charset="-128"/>
            </a:endParaRPr>
          </a:p>
          <a:p>
            <a:r>
              <a:rPr lang="en-US" altLang="zh-CN" sz="2800" dirty="0" smtClean="0">
                <a:solidFill>
                  <a:schemeClr val="tx1"/>
                </a:solidFill>
                <a:ea typeface="ＭＳ Ｐゴシック" pitchFamily="34" charset="-128"/>
              </a:rPr>
              <a:t>University of Technology Sydney</a:t>
            </a:r>
            <a:r>
              <a:rPr lang="en-US" altLang="zh-CN" sz="2800" dirty="0" smtClean="0">
                <a:ea typeface="ＭＳ Ｐゴシック" pitchFamily="34" charset="-128"/>
              </a:rPr>
              <a:t>: ARCCIM</a:t>
            </a:r>
          </a:p>
          <a:p>
            <a:r>
              <a:rPr lang="en-US" altLang="zh-CN" sz="2800" dirty="0" smtClean="0">
                <a:solidFill>
                  <a:schemeClr val="tx1"/>
                </a:solidFill>
                <a:ea typeface="ＭＳ Ｐゴシック" pitchFamily="34" charset="-128"/>
              </a:rPr>
              <a:t>Western Sydney University</a:t>
            </a:r>
            <a:r>
              <a:rPr lang="en-US" altLang="zh-CN" sz="2800" dirty="0" smtClean="0">
                <a:ea typeface="ＭＳ Ｐゴシック" pitchFamily="34" charset="-128"/>
              </a:rPr>
              <a:t>: </a:t>
            </a:r>
            <a:r>
              <a:rPr lang="en-US" altLang="zh-CN" sz="2800" dirty="0" err="1" smtClean="0">
                <a:ea typeface="ＭＳ Ｐゴシック" pitchFamily="34" charset="-128"/>
              </a:rPr>
              <a:t>CompleMED</a:t>
            </a:r>
            <a:r>
              <a:rPr lang="en-US" altLang="zh-CN" sz="2800" dirty="0" smtClean="0">
                <a:ea typeface="ＭＳ Ｐゴシック" pitchFamily="34" charset="-128"/>
              </a:rPr>
              <a:t>, NICM</a:t>
            </a:r>
          </a:p>
          <a:p>
            <a:r>
              <a:rPr lang="en-US" altLang="zh-CN" sz="2800" dirty="0" smtClean="0">
                <a:ea typeface="ＭＳ Ｐゴシック" pitchFamily="34" charset="-128"/>
              </a:rPr>
              <a:t>Other: </a:t>
            </a:r>
            <a:r>
              <a:rPr lang="en-US" altLang="zh-CN" sz="2800" dirty="0" smtClean="0">
                <a:solidFill>
                  <a:schemeClr val="tx1"/>
                </a:solidFill>
                <a:ea typeface="ＭＳ Ｐゴシック" pitchFamily="34" charset="-128"/>
              </a:rPr>
              <a:t>Univ. of Adelaide, Melbourne University,         	      </a:t>
            </a:r>
            <a:r>
              <a:rPr lang="en-US" altLang="zh-CN" sz="2800" dirty="0" err="1" smtClean="0">
                <a:solidFill>
                  <a:schemeClr val="tx1"/>
                </a:solidFill>
                <a:ea typeface="ＭＳ Ｐゴシック" pitchFamily="34" charset="-128"/>
              </a:rPr>
              <a:t>Monash</a:t>
            </a:r>
            <a:r>
              <a:rPr lang="en-US" altLang="zh-CN" sz="2800" dirty="0" smtClean="0">
                <a:solidFill>
                  <a:schemeClr val="tx1"/>
                </a:solidFill>
                <a:ea typeface="ＭＳ Ｐゴシック" pitchFamily="34" charset="-128"/>
              </a:rPr>
              <a:t> University</a:t>
            </a:r>
            <a:endParaRPr lang="en-US" altLang="zh-CN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0245" name="页脚占位符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AU" altLang="zh-CN" sz="1100" dirty="0" smtClean="0">
                <a:ea typeface="SimSun" pitchFamily="2" charset="-122"/>
              </a:rPr>
              <a:t>RMIT WHOCC</a:t>
            </a: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31E3942-40BA-490B-A292-9BAEE664CB5E}" type="slidenum">
              <a:rPr lang="zh-CN" altLang="en-AU" sz="1100">
                <a:ea typeface="SimSun" pitchFamily="2" charset="-122"/>
              </a:rPr>
              <a:pPr eaLnBrk="1" hangingPunct="1"/>
              <a:t>7</a:t>
            </a:fld>
            <a:endParaRPr lang="en-AU" altLang="zh-CN" sz="1100">
              <a:ea typeface="SimSun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0" y="6165304"/>
            <a:ext cx="751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(Thankyou to Tony Zhang and Charlie Xue, RMIT, for  information on R&amp;D )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1363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36112"/>
            <a:ext cx="8229600" cy="1252728"/>
          </a:xfrm>
        </p:spPr>
        <p:txBody>
          <a:bodyPr/>
          <a:lstStyle/>
          <a:p>
            <a:r>
              <a:rPr lang="en-US" altLang="zh-CN" sz="3600" dirty="0" smtClean="0">
                <a:ea typeface="ＭＳ Ｐゴシック" pitchFamily="34" charset="-128"/>
              </a:rPr>
              <a:t>Key funding support in Australia </a:t>
            </a:r>
            <a:br>
              <a:rPr lang="en-US" altLang="zh-CN" sz="3600" dirty="0" smtClean="0">
                <a:ea typeface="ＭＳ Ｐゴシック" pitchFamily="34" charset="-128"/>
              </a:rPr>
            </a:br>
            <a:endParaRPr lang="zh-CN" altLang="en-US" sz="3200" dirty="0" smtClean="0">
              <a:ea typeface="ＭＳ Ｐゴシック" pitchFamily="34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AU" altLang="zh-CN" sz="2800" dirty="0" smtClean="0">
                <a:ea typeface="ＭＳ Ｐゴシック" pitchFamily="34" charset="-128"/>
              </a:rPr>
              <a:t>National Health &amp; Medical Research Council (NHMRC).</a:t>
            </a:r>
          </a:p>
          <a:p>
            <a:pPr>
              <a:buClr>
                <a:schemeClr val="tx1"/>
              </a:buClr>
            </a:pPr>
            <a:r>
              <a:rPr lang="en-AU" altLang="zh-CN" sz="2800" dirty="0" smtClean="0">
                <a:ea typeface="ＭＳ Ｐゴシック" pitchFamily="34" charset="-128"/>
              </a:rPr>
              <a:t>ARC Linkage Grant.</a:t>
            </a:r>
            <a:endParaRPr lang="zh-CN" altLang="en-US" sz="2800" dirty="0" smtClean="0">
              <a:ea typeface="ＭＳ Ｐゴシック" pitchFamily="34" charset="-128"/>
            </a:endParaRPr>
          </a:p>
          <a:p>
            <a:pPr>
              <a:buClr>
                <a:schemeClr val="tx1"/>
              </a:buClr>
            </a:pPr>
            <a:r>
              <a:rPr lang="en-AU" altLang="zh-CN" sz="2800" dirty="0" smtClean="0">
                <a:ea typeface="ＭＳ Ｐゴシック" pitchFamily="34" charset="-128"/>
              </a:rPr>
              <a:t>Rural Industries Research and Development Corporation, Australian Government.</a:t>
            </a:r>
          </a:p>
          <a:p>
            <a:pPr>
              <a:buClr>
                <a:schemeClr val="tx1"/>
              </a:buClr>
            </a:pPr>
            <a:r>
              <a:rPr lang="en-AU" altLang="zh-CN" sz="2800" dirty="0" smtClean="0">
                <a:ea typeface="ＭＳ Ｐゴシック" pitchFamily="34" charset="-128"/>
              </a:rPr>
              <a:t>Universities and Faculties.</a:t>
            </a:r>
          </a:p>
          <a:p>
            <a:pPr>
              <a:buClr>
                <a:schemeClr val="tx1"/>
              </a:buClr>
            </a:pPr>
            <a:r>
              <a:rPr lang="en-AU" altLang="zh-CN" sz="2800" dirty="0" smtClean="0">
                <a:ea typeface="ＭＳ Ｐゴシック" pitchFamily="34" charset="-128"/>
              </a:rPr>
              <a:t>Industry support.</a:t>
            </a:r>
          </a:p>
          <a:p>
            <a:pPr>
              <a:buClr>
                <a:schemeClr val="tx1"/>
              </a:buClr>
            </a:pPr>
            <a:r>
              <a:rPr lang="en-AU" altLang="zh-CN" sz="2800" dirty="0" smtClean="0">
                <a:ea typeface="ＭＳ Ｐゴシック" pitchFamily="34" charset="-128"/>
              </a:rPr>
              <a:t>Overseas funding.</a:t>
            </a:r>
          </a:p>
          <a:p>
            <a:endParaRPr lang="en-AU" altLang="zh-CN" sz="2400" dirty="0" smtClean="0">
              <a:ea typeface="ＭＳ Ｐゴシック" pitchFamily="34" charset="-128"/>
            </a:endParaRPr>
          </a:p>
        </p:txBody>
      </p:sp>
      <p:sp>
        <p:nvSpPr>
          <p:cNvPr id="11269" name="页脚占位符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AU" altLang="zh-CN" sz="1100" smtClean="0">
                <a:ea typeface="SimSun" pitchFamily="2" charset="-122"/>
              </a:rPr>
              <a:t>RMIT WHOCC</a:t>
            </a:r>
          </a:p>
        </p:txBody>
      </p:sp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E8AD97C-5CD6-4EAE-ABC6-32916B673137}" type="slidenum">
              <a:rPr lang="zh-CN" altLang="en-AU" sz="1100">
                <a:ea typeface="SimSun" pitchFamily="2" charset="-122"/>
              </a:rPr>
              <a:pPr eaLnBrk="1" hangingPunct="1"/>
              <a:t>8</a:t>
            </a:fld>
            <a:endParaRPr lang="en-AU" altLang="zh-CN" sz="11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25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600" dirty="0" smtClean="0"/>
              <a:t>NHMRC support of TM research</a:t>
            </a:r>
          </a:p>
        </p:txBody>
      </p:sp>
      <p:pic>
        <p:nvPicPr>
          <p:cNvPr id="522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845022"/>
            <a:ext cx="3960812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4716016" y="5981278"/>
            <a:ext cx="396113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dirty="0">
                <a:solidFill>
                  <a:schemeClr val="tx1"/>
                </a:solidFill>
              </a:rPr>
              <a:t>Separate data for research support on CAM is not available directly from NHMRC website after 2008</a:t>
            </a:r>
          </a:p>
        </p:txBody>
      </p:sp>
      <p:sp>
        <p:nvSpPr>
          <p:cNvPr id="24582" name="Rectangle 1"/>
          <p:cNvSpPr>
            <a:spLocks noChangeArrowheads="1"/>
          </p:cNvSpPr>
          <p:nvPr/>
        </p:nvSpPr>
        <p:spPr bwMode="auto">
          <a:xfrm>
            <a:off x="468313" y="2461170"/>
            <a:ext cx="3887787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AU" sz="1800" dirty="0">
                <a:solidFill>
                  <a:schemeClr val="tx1"/>
                </a:solidFill>
              </a:rPr>
              <a:t>“</a:t>
            </a:r>
            <a:r>
              <a:rPr lang="en-AU" altLang="ja-JP" sz="1800" dirty="0">
                <a:solidFill>
                  <a:schemeClr val="tx1"/>
                </a:solidFill>
              </a:rPr>
              <a:t>Since 2001 NHMRC has provided almost $69 million for rigorous scientific research in complementary medicine and alternative therapies</a:t>
            </a:r>
            <a:r>
              <a:rPr lang="ja-JP" altLang="en-AU" sz="1800" dirty="0">
                <a:solidFill>
                  <a:schemeClr val="tx1"/>
                </a:solidFill>
              </a:rPr>
              <a:t>”</a:t>
            </a:r>
            <a:r>
              <a:rPr lang="en-AU" altLang="ja-JP" sz="1800" dirty="0">
                <a:solidFill>
                  <a:schemeClr val="tx1"/>
                </a:solidFill>
              </a:rPr>
              <a:t>. – NHMRC website.</a:t>
            </a:r>
          </a:p>
          <a:p>
            <a:pPr>
              <a:lnSpc>
                <a:spcPct val="90000"/>
              </a:lnSpc>
            </a:pPr>
            <a:endParaRPr lang="en-AU" altLang="ja-JP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AU" sz="1800" dirty="0">
                <a:solidFill>
                  <a:schemeClr val="tx1"/>
                </a:solidFill>
              </a:rPr>
              <a:t>NHMRC Strategic Plan 2010-2012 identified </a:t>
            </a:r>
            <a:r>
              <a:rPr lang="ja-JP" altLang="en-AU" sz="1800" dirty="0">
                <a:solidFill>
                  <a:schemeClr val="tx1"/>
                </a:solidFill>
              </a:rPr>
              <a:t>‘</a:t>
            </a:r>
            <a:r>
              <a:rPr lang="en-AU" altLang="ja-JP" sz="1800" dirty="0">
                <a:solidFill>
                  <a:schemeClr val="tx1"/>
                </a:solidFill>
              </a:rPr>
              <a:t>examining alternative therapy claims</a:t>
            </a:r>
            <a:r>
              <a:rPr lang="ja-JP" altLang="en-AU" sz="1800" dirty="0">
                <a:solidFill>
                  <a:schemeClr val="tx1"/>
                </a:solidFill>
              </a:rPr>
              <a:t>’</a:t>
            </a:r>
            <a:r>
              <a:rPr lang="en-AU" altLang="ja-JP" sz="1800" dirty="0">
                <a:solidFill>
                  <a:schemeClr val="tx1"/>
                </a:solidFill>
              </a:rPr>
              <a:t> as a major health issue for consideration of research funding.</a:t>
            </a:r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24583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zh-CN" sz="1100" smtClean="0">
                <a:ea typeface="SimSun" pitchFamily="2" charset="-122"/>
              </a:rPr>
              <a:t>RMIT WHOCC</a:t>
            </a:r>
          </a:p>
        </p:txBody>
      </p:sp>
      <p:sp>
        <p:nvSpPr>
          <p:cNvPr id="2458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64FCF4F-12DD-4A4F-88E9-BFE21547F596}" type="slidenum">
              <a:rPr lang="zh-CN" altLang="en-AU" sz="1100">
                <a:ea typeface="SimSun" pitchFamily="2" charset="-122"/>
              </a:rPr>
              <a:pPr eaLnBrk="1" hangingPunct="1"/>
              <a:t>9</a:t>
            </a:fld>
            <a:endParaRPr lang="en-AU" altLang="zh-CN" sz="11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20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552</TotalTime>
  <Words>1973</Words>
  <Application>Microsoft Office PowerPoint</Application>
  <PresentationFormat>On-screen Show (4:3)</PresentationFormat>
  <Paragraphs>389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Waveform</vt:lpstr>
      <vt:lpstr>Progress on a performance framework for Chinese Medicine in Australia</vt:lpstr>
      <vt:lpstr>PowerPoint Presentation</vt:lpstr>
      <vt:lpstr>PowerPoint Presentation</vt:lpstr>
      <vt:lpstr>Performance framework</vt:lpstr>
      <vt:lpstr>PowerPoint Presentation</vt:lpstr>
      <vt:lpstr>A challenge</vt:lpstr>
      <vt:lpstr>Key Research Groups in CM in Australia </vt:lpstr>
      <vt:lpstr>Key funding support in Australia  </vt:lpstr>
      <vt:lpstr>NHMRC support of TM research</vt:lpstr>
      <vt:lpstr>China-Australia International Research Centre for Chinese Medicine  (RMIT University)</vt:lpstr>
      <vt:lpstr>PowerPoint Presentation</vt:lpstr>
      <vt:lpstr>National Institute of Complementary Medicine (NCIM) (Western Sydney University) </vt:lpstr>
      <vt:lpstr>PowerPoint Presentation</vt:lpstr>
      <vt:lpstr>PowerPoint Presentation</vt:lpstr>
      <vt:lpstr>Main points (R&amp;D)</vt:lpstr>
      <vt:lpstr>PowerPoint Presentation</vt:lpstr>
      <vt:lpstr> </vt:lpstr>
      <vt:lpstr>PowerPoint Presentation</vt:lpstr>
      <vt:lpstr>PowerPoint Presentation</vt:lpstr>
      <vt:lpstr>The benefits of an International Standard</vt:lpstr>
      <vt:lpstr>PowerPoint Presentation</vt:lpstr>
      <vt:lpstr>Overall progress of ISO/TC 249 projects</vt:lpstr>
      <vt:lpstr>PowerPoint Presentation</vt:lpstr>
      <vt:lpstr>PowerPoint Presentation</vt:lpstr>
      <vt:lpstr>Main points (standards etc)</vt:lpstr>
      <vt:lpstr>PowerPoint Presentation</vt:lpstr>
      <vt:lpstr>Key aspects</vt:lpstr>
      <vt:lpstr>Risk-managed regulation of medicines</vt:lpstr>
      <vt:lpstr>Risk-managed regulation of medicines</vt:lpstr>
      <vt:lpstr>PowerPoint Presentation</vt:lpstr>
      <vt:lpstr>PowerPoint Presentation</vt:lpstr>
      <vt:lpstr>Main points (products) </vt:lpstr>
      <vt:lpstr>PowerPoint Presentation</vt:lpstr>
      <vt:lpstr>Key principles</vt:lpstr>
      <vt:lpstr>Key aspects of registration </vt:lpstr>
      <vt:lpstr>Accreditation of courses</vt:lpstr>
      <vt:lpstr>Numbers registered in June 2016</vt:lpstr>
      <vt:lpstr>Registered practitioners</vt:lpstr>
      <vt:lpstr>Main points (practitioners)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on a performance framework for Chinese Medicine in Australia</dc:title>
  <dc:creator>David Trevor Graham</dc:creator>
  <cp:lastModifiedBy>David Trevor Graham</cp:lastModifiedBy>
  <cp:revision>92</cp:revision>
  <dcterms:created xsi:type="dcterms:W3CDTF">2016-05-05T21:09:49Z</dcterms:created>
  <dcterms:modified xsi:type="dcterms:W3CDTF">2016-10-28T22:37:38Z</dcterms:modified>
</cp:coreProperties>
</file>